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handoutMasterIdLst>
    <p:handoutMasterId r:id="rId54"/>
  </p:handoutMasterIdLst>
  <p:sldIdLst>
    <p:sldId id="256" r:id="rId2"/>
    <p:sldId id="277" r:id="rId3"/>
    <p:sldId id="327" r:id="rId4"/>
    <p:sldId id="278" r:id="rId5"/>
    <p:sldId id="279" r:id="rId6"/>
    <p:sldId id="280" r:id="rId7"/>
    <p:sldId id="281" r:id="rId8"/>
    <p:sldId id="282" r:id="rId9"/>
    <p:sldId id="283" r:id="rId10"/>
    <p:sldId id="284" r:id="rId11"/>
    <p:sldId id="285" r:id="rId12"/>
    <p:sldId id="286" r:id="rId13"/>
    <p:sldId id="326" r:id="rId14"/>
    <p:sldId id="287" r:id="rId15"/>
    <p:sldId id="288" r:id="rId16"/>
    <p:sldId id="289" r:id="rId17"/>
    <p:sldId id="291" r:id="rId18"/>
    <p:sldId id="292" r:id="rId19"/>
    <p:sldId id="293" r:id="rId20"/>
    <p:sldId id="290"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9" r:id="rId46"/>
    <p:sldId id="318" r:id="rId47"/>
    <p:sldId id="320" r:id="rId48"/>
    <p:sldId id="321" r:id="rId49"/>
    <p:sldId id="322" r:id="rId50"/>
    <p:sldId id="323" r:id="rId51"/>
    <p:sldId id="324" r:id="rId52"/>
    <p:sldId id="325"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3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3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3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910E263-2C67-4FA6-ABF9-FE71418D4CA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F3BAB16-C140-4E7C-A564-9D910D72ED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DD2F-1701-4792-AACA-97BE346861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D6ED-7293-483A-AE66-AC4A3432F3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2C00ADAD-2714-40A4-B8C8-1548C26850B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73983-E06E-417B-99F1-40A81C42730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70A2-946A-4CFF-B2B1-150EEA4545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C9F88-746C-4F87-ADE8-7C99E12F419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5C414-797A-44D3-ADEA-9099AEB1092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63CF87A1-3F88-4ADD-B3D3-450E52C50AD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480C9-4EED-4075-972C-E2D128333E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0E4EA93-CB25-44D6-861F-777B368007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9AE7-6E28-441E-A79E-2B25F84A24C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1927560-4415-4AAC-83A3-511ABF8E97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1000"/>
                                        <p:tgtEl>
                                          <p:spTgt spid="30">
                                            <p:txEl>
                                              <p:pRg st="1" end="1"/>
                                            </p:txEl>
                                          </p:spTgt>
                                        </p:tgtEl>
                                      </p:cBhvr>
                                    </p:animEffect>
                                    <p:anim calcmode="lin" valueType="num">
                                      <p:cBhvr>
                                        <p:cTn id="1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tgtEl>
                                          <p:spTgt spid="30">
                                            <p:txEl>
                                              <p:pRg st="2" end="2"/>
                                            </p:txEl>
                                          </p:spTgt>
                                        </p:tgtEl>
                                      </p:cBhvr>
                                    </p:animEffect>
                                    <p:anim calcmode="lin" valueType="num">
                                      <p:cBhvr>
                                        <p:cTn id="1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1000"/>
                                        <p:tgtEl>
                                          <p:spTgt spid="30">
                                            <p:txEl>
                                              <p:pRg st="3" end="3"/>
                                            </p:txEl>
                                          </p:spTgt>
                                        </p:tgtEl>
                                      </p:cBhvr>
                                    </p:animEffect>
                                    <p:anim calcmode="lin" valueType="num">
                                      <p:cBhvr>
                                        <p:cTn id="2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1000"/>
                                        <p:tgtEl>
                                          <p:spTgt spid="30">
                                            <p:txEl>
                                              <p:pRg st="4" end="4"/>
                                            </p:txEl>
                                          </p:spTgt>
                                        </p:tgtEl>
                                      </p:cBhvr>
                                    </p:animEffect>
                                    <p:anim calcmode="lin" valueType="num">
                                      <p:cBhvr>
                                        <p:cTn id="2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images.google.com/imgres?imgurl=http://www.wbweb.org/rosa1.gif&amp;imgrefurl=http://www.wbweb.org/news.htm&amp;usg=__9y9Rwk_wcbd-c_COFh-wzZJcEkM=&amp;h=409&amp;w=431&amp;sz=52&amp;hl=en&amp;start=2&amp;um=1&amp;tbnid=IxaFzglwV4j5IM:&amp;tbnh=120&amp;tbnw=126&amp;prev=/images%3Fq%3Dcivil%2Bright%2Bmovement%26gbv%3D2%26ndsp%3D18%26hl%3Den%26safe%3Dactive%26sa%3DN%26um%3D1"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andmarkcases.org/plessy/hom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aacp.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re-online.org/" TargetMode="External"/><Relationship Id="rId2" Type="http://schemas.openxmlformats.org/officeDocument/2006/relationships/hyperlink" Target="http://www.nul.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istorychannel.com/cgi-bin/frameit.cgi?p=http://www.historychannel.com/exhibits/blackhist/0226.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naacpldf.or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andmarkcases.org/brown/home.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kodak.com/US/en/corp/features/moore/mooreIndex.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entralhigh57.org/1957-58.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time.com/time/time100/heroes/profile/parks01.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usinfo.state.gov/products/pubs/civilr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sitin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llabakercenter.org/frame1.html" TargetMode="External"/><Relationship Id="rId2" Type="http://schemas.openxmlformats.org/officeDocument/2006/relationships/hyperlink" Target="http://www.ibiblio.org/sncc/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jimcrowhistory.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fricanamericans.com/CivilRightsActof19641.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snbc.com/onair/modules/selma.asp"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hyperlink" Target="http://www.usdoj.gov/crt/voting/intro/intro_b.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The Civil Rights Movement</a:t>
            </a:r>
          </a:p>
        </p:txBody>
      </p:sp>
      <p:pic>
        <p:nvPicPr>
          <p:cNvPr id="7" name="Content Placeholder 6" descr="mlk.jpg"/>
          <p:cNvPicPr>
            <a:picLocks noGrp="1" noChangeAspect="1"/>
          </p:cNvPicPr>
          <p:nvPr>
            <p:ph idx="1"/>
          </p:nvPr>
        </p:nvPicPr>
        <p:blipFill>
          <a:blip r:embed="rId2"/>
          <a:stretch>
            <a:fillRect/>
          </a:stretch>
        </p:blipFill>
        <p:spPr>
          <a:xfrm>
            <a:off x="685800" y="3352800"/>
            <a:ext cx="3243678" cy="2320131"/>
          </a:xfrm>
        </p:spPr>
      </p:pic>
      <p:pic>
        <p:nvPicPr>
          <p:cNvPr id="54278" name="Picture 6" descr="http://tbn1.google.com/images?q=tbn:IxaFzglwV4j5IM:http://www.wbweb.org/rosa1.gif">
            <a:hlinkClick r:id="rId3"/>
          </p:cNvPr>
          <p:cNvPicPr>
            <a:picLocks noChangeAspect="1" noChangeArrowheads="1"/>
          </p:cNvPicPr>
          <p:nvPr/>
        </p:nvPicPr>
        <p:blipFill>
          <a:blip r:embed="rId4"/>
          <a:srcRect/>
          <a:stretch>
            <a:fillRect/>
          </a:stretch>
        </p:blipFill>
        <p:spPr bwMode="auto">
          <a:xfrm>
            <a:off x="304800" y="1150258"/>
            <a:ext cx="1752600" cy="1669144"/>
          </a:xfrm>
          <a:prstGeom prst="rect">
            <a:avLst/>
          </a:prstGeom>
          <a:noFill/>
        </p:spPr>
      </p:pic>
      <p:pic>
        <p:nvPicPr>
          <p:cNvPr id="54280" name="Picture 8" descr="http://www.3quarksdaily.com/.a/6a00d8341c562c53ef0111689059bd970c-600wi"/>
          <p:cNvPicPr>
            <a:picLocks noChangeAspect="1" noChangeArrowheads="1"/>
          </p:cNvPicPr>
          <p:nvPr/>
        </p:nvPicPr>
        <p:blipFill>
          <a:blip r:embed="rId5"/>
          <a:srcRect/>
          <a:stretch>
            <a:fillRect/>
          </a:stretch>
        </p:blipFill>
        <p:spPr bwMode="auto">
          <a:xfrm>
            <a:off x="5413228" y="1447801"/>
            <a:ext cx="3264047" cy="2590800"/>
          </a:xfrm>
          <a:prstGeom prst="rect">
            <a:avLst/>
          </a:prstGeom>
          <a:noFill/>
        </p:spPr>
      </p:pic>
      <p:pic>
        <p:nvPicPr>
          <p:cNvPr id="54282" name="Picture 10" descr="http://trio.caamuseum.org/image.asp?media=%5C%5Ccaamapp1%5Ctrioimages%5CParman_SNCC.jpg"/>
          <p:cNvPicPr>
            <a:picLocks noChangeAspect="1" noChangeArrowheads="1"/>
          </p:cNvPicPr>
          <p:nvPr/>
        </p:nvPicPr>
        <p:blipFill>
          <a:blip r:embed="rId6"/>
          <a:srcRect/>
          <a:stretch>
            <a:fillRect/>
          </a:stretch>
        </p:blipFill>
        <p:spPr bwMode="auto">
          <a:xfrm>
            <a:off x="2819400" y="1295400"/>
            <a:ext cx="1991300" cy="1905000"/>
          </a:xfrm>
          <a:prstGeom prst="rect">
            <a:avLst/>
          </a:prstGeom>
          <a:noFill/>
        </p:spPr>
      </p:pic>
      <p:pic>
        <p:nvPicPr>
          <p:cNvPr id="54284" name="Picture 12" descr="http://seemeonline.com/fasr/images/malcolm_finger.jpg"/>
          <p:cNvPicPr>
            <a:picLocks noChangeAspect="1" noChangeArrowheads="1"/>
          </p:cNvPicPr>
          <p:nvPr/>
        </p:nvPicPr>
        <p:blipFill>
          <a:blip r:embed="rId7"/>
          <a:srcRect/>
          <a:stretch>
            <a:fillRect/>
          </a:stretch>
        </p:blipFill>
        <p:spPr bwMode="auto">
          <a:xfrm>
            <a:off x="3352800" y="4114800"/>
            <a:ext cx="1624853" cy="2209800"/>
          </a:xfrm>
          <a:prstGeom prst="rect">
            <a:avLst/>
          </a:prstGeom>
          <a:noFill/>
        </p:spPr>
      </p:pic>
      <p:pic>
        <p:nvPicPr>
          <p:cNvPr id="54286" name="Picture 14" descr="http://www.kennesaw.edu/pols/3380/pres/pics/nix83.jpg"/>
          <p:cNvPicPr>
            <a:picLocks noChangeAspect="1" noChangeArrowheads="1"/>
          </p:cNvPicPr>
          <p:nvPr/>
        </p:nvPicPr>
        <p:blipFill>
          <a:blip r:embed="rId8"/>
          <a:srcRect/>
          <a:stretch>
            <a:fillRect/>
          </a:stretch>
        </p:blipFill>
        <p:spPr bwMode="auto">
          <a:xfrm>
            <a:off x="7467600" y="3657600"/>
            <a:ext cx="1514475" cy="2095500"/>
          </a:xfrm>
          <a:prstGeom prst="rect">
            <a:avLst/>
          </a:prstGeom>
          <a:noFill/>
        </p:spPr>
      </p:pic>
      <p:pic>
        <p:nvPicPr>
          <p:cNvPr id="54288" name="Picture 16" descr="http://www.kelloggcompany.com/uploadedImages/KelloggCompany/Social_Responsibility/NAACP_Image_Revised.jpg"/>
          <p:cNvPicPr>
            <a:picLocks noChangeAspect="1" noChangeArrowheads="1"/>
          </p:cNvPicPr>
          <p:nvPr/>
        </p:nvPicPr>
        <p:blipFill>
          <a:blip r:embed="rId9"/>
          <a:srcRect/>
          <a:stretch>
            <a:fillRect/>
          </a:stretch>
        </p:blipFill>
        <p:spPr bwMode="auto">
          <a:xfrm>
            <a:off x="5029200" y="4114800"/>
            <a:ext cx="2428875" cy="23717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Segregation</a:t>
            </a:r>
          </a:p>
        </p:txBody>
      </p:sp>
      <p:sp>
        <p:nvSpPr>
          <p:cNvPr id="273411" name="Rectangle 3"/>
          <p:cNvSpPr>
            <a:spLocks noGrp="1" noChangeArrowheads="1"/>
          </p:cNvSpPr>
          <p:nvPr>
            <p:ph idx="1"/>
          </p:nvPr>
        </p:nvSpPr>
        <p:spPr/>
        <p:txBody>
          <a:bodyPr/>
          <a:lstStyle/>
          <a:p>
            <a:r>
              <a:rPr lang="en-US" sz="2800"/>
              <a:t>Perhaps the most difficult part of Northern life was the economic discrimination against African Americans. They had to compete with large numbers of recent European immigrants for job opportunities, and they almost always lost because of their 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Segregation</a:t>
            </a:r>
          </a:p>
        </p:txBody>
      </p:sp>
      <p:sp>
        <p:nvSpPr>
          <p:cNvPr id="274435" name="Rectangle 3"/>
          <p:cNvSpPr>
            <a:spLocks noGrp="1" noChangeArrowheads="1"/>
          </p:cNvSpPr>
          <p:nvPr>
            <p:ph idx="1"/>
          </p:nvPr>
        </p:nvSpPr>
        <p:spPr/>
        <p:txBody>
          <a:bodyPr/>
          <a:lstStyle/>
          <a:p>
            <a:r>
              <a:rPr lang="en-US" sz="2800"/>
              <a:t>In the late 1800s, African Americans sued to stop separate seating in railroad cars, states’ disfranchisement of voters, and denial of access to schools and restaurants.</a:t>
            </a:r>
          </a:p>
          <a:p>
            <a:r>
              <a:rPr lang="en-US" sz="2800"/>
              <a:t>One of the cases against segregated rail travel was </a:t>
            </a:r>
            <a:r>
              <a:rPr lang="en-US" sz="2800" i="1">
                <a:hlinkClick r:id="rId2"/>
              </a:rPr>
              <a:t>Plessy </a:t>
            </a:r>
            <a:r>
              <a:rPr lang="en-US" sz="2800">
                <a:hlinkClick r:id="rId2"/>
              </a:rPr>
              <a:t>v. </a:t>
            </a:r>
            <a:r>
              <a:rPr lang="en-US" sz="2800" i="1">
                <a:hlinkClick r:id="rId2"/>
              </a:rPr>
              <a:t>Ferguson </a:t>
            </a:r>
            <a:r>
              <a:rPr lang="en-US" sz="2800"/>
              <a:t>(1896), in which the Supreme Court of the United States ruled that “separate but equal” accommodations were constitutional.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Segregation</a:t>
            </a:r>
          </a:p>
        </p:txBody>
      </p:sp>
      <p:sp>
        <p:nvSpPr>
          <p:cNvPr id="275459" name="Rectangle 3"/>
          <p:cNvSpPr>
            <a:spLocks noGrp="1" noChangeArrowheads="1"/>
          </p:cNvSpPr>
          <p:nvPr>
            <p:ph idx="1"/>
          </p:nvPr>
        </p:nvSpPr>
        <p:spPr>
          <a:xfrm>
            <a:off x="990600" y="1981200"/>
            <a:ext cx="7659688" cy="4114800"/>
          </a:xfrm>
          <a:noFill/>
        </p:spPr>
        <p:txBody>
          <a:bodyPr/>
          <a:lstStyle/>
          <a:p>
            <a:r>
              <a:rPr lang="en-US" sz="2800"/>
              <a:t>In order to protest segregation, African Americans created national organizations. </a:t>
            </a:r>
          </a:p>
          <a:p>
            <a:r>
              <a:rPr lang="en-US" sz="2800"/>
              <a:t>The National Afro-American League was formed in 1890; W.E.B. Du Bois helped create the Niagara Movement in 1905 and the </a:t>
            </a:r>
            <a:r>
              <a:rPr lang="en-US" sz="2800">
                <a:hlinkClick r:id="rId2"/>
              </a:rPr>
              <a:t>National Association for the Advancement of Colored People </a:t>
            </a:r>
            <a:r>
              <a:rPr lang="en-US" sz="2800"/>
              <a:t>(NAACP) in 1909.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a:t>Segregation</a:t>
            </a:r>
          </a:p>
        </p:txBody>
      </p:sp>
      <p:sp>
        <p:nvSpPr>
          <p:cNvPr id="346115" name="Rectangle 3"/>
          <p:cNvSpPr>
            <a:spLocks noGrp="1" noChangeArrowheads="1"/>
          </p:cNvSpPr>
          <p:nvPr>
            <p:ph idx="1"/>
          </p:nvPr>
        </p:nvSpPr>
        <p:spPr/>
        <p:txBody>
          <a:bodyPr/>
          <a:lstStyle/>
          <a:p>
            <a:r>
              <a:rPr lang="en-US" sz="2800"/>
              <a:t>In 1910, the </a:t>
            </a:r>
            <a:r>
              <a:rPr lang="en-US" sz="2800">
                <a:hlinkClick r:id="rId2"/>
              </a:rPr>
              <a:t>National Urban League</a:t>
            </a:r>
            <a:r>
              <a:rPr lang="en-US" sz="2800"/>
              <a:t> was created to help African Americans make the transition to urban, industrial life.</a:t>
            </a:r>
          </a:p>
          <a:p>
            <a:r>
              <a:rPr lang="en-US" sz="2800"/>
              <a:t>In 1942, the </a:t>
            </a:r>
            <a:r>
              <a:rPr lang="en-US" sz="2800">
                <a:hlinkClick r:id="rId3"/>
              </a:rPr>
              <a:t>Congress of Racial Equality </a:t>
            </a:r>
            <a:r>
              <a:rPr lang="en-US" sz="2800"/>
              <a:t>(CORE) was founded to challenge segregation in public accommodations in the North.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Segregation</a:t>
            </a:r>
          </a:p>
        </p:txBody>
      </p:sp>
      <p:sp>
        <p:nvSpPr>
          <p:cNvPr id="276489" name="Rectangle 9"/>
          <p:cNvSpPr>
            <a:spLocks noGrp="1" noChangeArrowheads="1"/>
          </p:cNvSpPr>
          <p:nvPr>
            <p:ph type="body" sz="half" idx="1"/>
          </p:nvPr>
        </p:nvSpPr>
        <p:spPr>
          <a:xfrm>
            <a:off x="588963" y="1676400"/>
            <a:ext cx="3754437" cy="4114800"/>
          </a:xfrm>
        </p:spPr>
        <p:txBody>
          <a:bodyPr>
            <a:normAutofit fontScale="92500" lnSpcReduction="20000"/>
          </a:bodyPr>
          <a:lstStyle/>
          <a:p>
            <a:r>
              <a:rPr lang="en-US" sz="2800"/>
              <a:t>The NAACP became one of the most important African American organizations of the twentieth century. It relied mainly on legal strategies that challenged segregation and discrimination in the courts.</a:t>
            </a:r>
          </a:p>
        </p:txBody>
      </p:sp>
      <p:pic>
        <p:nvPicPr>
          <p:cNvPr id="276491" name="Picture 11" descr="NAACP"/>
          <p:cNvPicPr>
            <a:picLocks noGrp="1" noChangeAspect="1" noChangeArrowheads="1"/>
          </p:cNvPicPr>
          <p:nvPr>
            <p:ph sz="half" idx="2"/>
          </p:nvPr>
        </p:nvPicPr>
        <p:blipFill>
          <a:blip r:embed="rId2"/>
          <a:srcRect/>
          <a:stretch>
            <a:fillRect/>
          </a:stretch>
        </p:blipFill>
        <p:spPr>
          <a:xfrm>
            <a:off x="4419600" y="1981200"/>
            <a:ext cx="4543425" cy="3665538"/>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Segregation</a:t>
            </a:r>
          </a:p>
        </p:txBody>
      </p:sp>
      <p:sp>
        <p:nvSpPr>
          <p:cNvPr id="280579" name="Rectangle 3"/>
          <p:cNvSpPr>
            <a:spLocks noGrp="1" noChangeArrowheads="1"/>
          </p:cNvSpPr>
          <p:nvPr>
            <p:ph type="body" sz="half" idx="1"/>
          </p:nvPr>
        </p:nvSpPr>
        <p:spPr>
          <a:xfrm>
            <a:off x="609600" y="1676400"/>
            <a:ext cx="4030663" cy="4114800"/>
          </a:xfrm>
          <a:noFill/>
        </p:spPr>
        <p:txBody>
          <a:bodyPr>
            <a:normAutofit fontScale="92500"/>
          </a:bodyPr>
          <a:lstStyle/>
          <a:p>
            <a:r>
              <a:rPr lang="en-US" sz="2800"/>
              <a:t>Historian and sociologist </a:t>
            </a:r>
            <a:r>
              <a:rPr lang="en-US" sz="2800">
                <a:hlinkClick r:id="rId2"/>
              </a:rPr>
              <a:t>W.E.B. Du Bois</a:t>
            </a:r>
            <a:r>
              <a:rPr lang="en-US" sz="2800"/>
              <a:t> was a founder and leader of the NAACP. Starting in 1910, he made powerful arguments protesting segregation as editor of the NAACP magazine </a:t>
            </a:r>
            <a:r>
              <a:rPr lang="en-US" sz="2800" i="1"/>
              <a:t>The Crisis</a:t>
            </a:r>
            <a:r>
              <a:rPr lang="en-US" sz="2800"/>
              <a:t>.</a:t>
            </a:r>
          </a:p>
        </p:txBody>
      </p:sp>
      <p:pic>
        <p:nvPicPr>
          <p:cNvPr id="280581" name="Picture 5" descr="W"/>
          <p:cNvPicPr>
            <a:picLocks noGrp="1" noChangeAspect="1" noChangeArrowheads="1"/>
          </p:cNvPicPr>
          <p:nvPr>
            <p:ph sz="half" idx="2"/>
          </p:nvPr>
        </p:nvPicPr>
        <p:blipFill>
          <a:blip r:embed="rId3"/>
          <a:srcRect/>
          <a:stretch>
            <a:fillRect/>
          </a:stretch>
        </p:blipFill>
        <p:spPr>
          <a:xfrm>
            <a:off x="5105400" y="2133600"/>
            <a:ext cx="3656013" cy="3656013"/>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dirty="0"/>
              <a:t>School Desegregation</a:t>
            </a:r>
          </a:p>
        </p:txBody>
      </p:sp>
      <p:sp>
        <p:nvSpPr>
          <p:cNvPr id="284675" name="Rectangle 3"/>
          <p:cNvSpPr>
            <a:spLocks noGrp="1" noChangeArrowheads="1"/>
          </p:cNvSpPr>
          <p:nvPr>
            <p:ph type="body" sz="half" idx="1"/>
          </p:nvPr>
        </p:nvSpPr>
        <p:spPr>
          <a:xfrm>
            <a:off x="609600" y="1828800"/>
            <a:ext cx="4214813" cy="4114800"/>
          </a:xfrm>
          <a:noFill/>
        </p:spPr>
        <p:txBody>
          <a:bodyPr>
            <a:normAutofit fontScale="77500" lnSpcReduction="20000"/>
          </a:bodyPr>
          <a:lstStyle/>
          <a:p>
            <a:r>
              <a:rPr lang="en-US" sz="2800" dirty="0"/>
              <a:t>After World War II, the NAACP’s campaign for civil rights continued to proceed.</a:t>
            </a:r>
          </a:p>
          <a:p>
            <a:r>
              <a:rPr lang="en-US" sz="2800" dirty="0"/>
              <a:t>Led by </a:t>
            </a:r>
            <a:r>
              <a:rPr lang="en-US" sz="2800" dirty="0" err="1"/>
              <a:t>Thurgood</a:t>
            </a:r>
            <a:r>
              <a:rPr lang="en-US" sz="2800" dirty="0"/>
              <a:t> Marshall, the </a:t>
            </a:r>
            <a:r>
              <a:rPr lang="en-US" sz="2800" dirty="0">
                <a:hlinkClick r:id="rId2"/>
              </a:rPr>
              <a:t>NAACP Legal Defense Fund </a:t>
            </a:r>
            <a:r>
              <a:rPr lang="en-US" sz="2800" dirty="0"/>
              <a:t>challenged and overturned many forms of discrimination</a:t>
            </a:r>
            <a:r>
              <a:rPr lang="en-US" sz="2800" dirty="0" smtClean="0"/>
              <a:t>.</a:t>
            </a:r>
          </a:p>
          <a:p>
            <a:r>
              <a:rPr lang="en-US" sz="2800" dirty="0" smtClean="0"/>
              <a:t>Marshall later becomes the first African American to serve on the Supreme Court</a:t>
            </a:r>
            <a:endParaRPr lang="en-US" sz="2800" dirty="0"/>
          </a:p>
        </p:txBody>
      </p:sp>
      <p:pic>
        <p:nvPicPr>
          <p:cNvPr id="284679" name="Picture 7" descr="justice_marshall"/>
          <p:cNvPicPr>
            <a:picLocks noGrp="1" noChangeAspect="1" noChangeArrowheads="1"/>
          </p:cNvPicPr>
          <p:nvPr>
            <p:ph sz="half" idx="2"/>
          </p:nvPr>
        </p:nvPicPr>
        <p:blipFill>
          <a:blip r:embed="rId3"/>
          <a:stretch>
            <a:fillRect/>
          </a:stretch>
        </p:blipFill>
        <p:spPr>
          <a:xfrm>
            <a:off x="5293201" y="1981200"/>
            <a:ext cx="2880360" cy="4114800"/>
          </a:xfrm>
          <a:noFill/>
          <a:ln w="19050">
            <a:solidFill>
              <a:schemeClr val="tx2"/>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School Desegregation</a:t>
            </a:r>
          </a:p>
        </p:txBody>
      </p:sp>
      <p:sp>
        <p:nvSpPr>
          <p:cNvPr id="289795" name="Rectangle 3"/>
          <p:cNvSpPr>
            <a:spLocks noGrp="1" noChangeArrowheads="1"/>
          </p:cNvSpPr>
          <p:nvPr>
            <p:ph idx="1"/>
          </p:nvPr>
        </p:nvSpPr>
        <p:spPr/>
        <p:txBody>
          <a:bodyPr>
            <a:normAutofit lnSpcReduction="10000"/>
          </a:bodyPr>
          <a:lstStyle/>
          <a:p>
            <a:r>
              <a:rPr lang="en-US" sz="2800"/>
              <a:t>The main focus of the NAACP turned to equal educational opportunities.</a:t>
            </a:r>
          </a:p>
          <a:p>
            <a:r>
              <a:rPr lang="en-US" sz="2800"/>
              <a:t>Marshall and the Defense Fund worked with Southern plaintiffs to challenge the </a:t>
            </a:r>
            <a:r>
              <a:rPr lang="en-US" sz="2800" i="1"/>
              <a:t>Plessy </a:t>
            </a:r>
            <a:r>
              <a:rPr lang="en-US" sz="2800"/>
              <a:t>decision, arguing that separate was inherently unequal.</a:t>
            </a:r>
          </a:p>
          <a:p>
            <a:r>
              <a:rPr lang="en-US" sz="2800"/>
              <a:t>The Supreme Court of the United States heard arguments on five cases that challenged elementary and secondary school segregation.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School Desegregation</a:t>
            </a:r>
          </a:p>
        </p:txBody>
      </p:sp>
      <p:sp>
        <p:nvSpPr>
          <p:cNvPr id="290819" name="Rectangle 3"/>
          <p:cNvSpPr>
            <a:spLocks noGrp="1" noChangeArrowheads="1"/>
          </p:cNvSpPr>
          <p:nvPr>
            <p:ph type="body" sz="half" idx="1"/>
          </p:nvPr>
        </p:nvSpPr>
        <p:spPr>
          <a:xfrm>
            <a:off x="457200" y="1600200"/>
            <a:ext cx="4945063" cy="4114800"/>
          </a:xfrm>
          <a:noFill/>
        </p:spPr>
        <p:txBody>
          <a:bodyPr>
            <a:normAutofit fontScale="92500" lnSpcReduction="10000"/>
          </a:bodyPr>
          <a:lstStyle/>
          <a:p>
            <a:r>
              <a:rPr lang="en-US" sz="2800"/>
              <a:t>In May 1954, the Court issued its landmark ruling in </a:t>
            </a:r>
            <a:r>
              <a:rPr lang="en-US" sz="2800" i="1">
                <a:hlinkClick r:id="rId2"/>
              </a:rPr>
              <a:t>Brown </a:t>
            </a:r>
            <a:r>
              <a:rPr lang="en-US" sz="2800">
                <a:hlinkClick r:id="rId2"/>
              </a:rPr>
              <a:t>v. </a:t>
            </a:r>
            <a:r>
              <a:rPr lang="en-US" sz="2800" i="1">
                <a:hlinkClick r:id="rId2"/>
              </a:rPr>
              <a:t>Board of Education of Topeka, </a:t>
            </a:r>
            <a:r>
              <a:rPr lang="en-US" sz="2800"/>
              <a:t>stating racially segregated education was unconstitutional and overturning the </a:t>
            </a:r>
            <a:r>
              <a:rPr lang="en-US" sz="2800" i="1"/>
              <a:t>Plessy </a:t>
            </a:r>
            <a:r>
              <a:rPr lang="en-US" sz="2800"/>
              <a:t>decision.</a:t>
            </a:r>
          </a:p>
          <a:p>
            <a:r>
              <a:rPr lang="en-US" sz="2800"/>
              <a:t>White Southerners were shocked by the </a:t>
            </a:r>
            <a:r>
              <a:rPr lang="en-US" sz="2800" i="1"/>
              <a:t>Brown </a:t>
            </a:r>
            <a:r>
              <a:rPr lang="en-US" sz="2800"/>
              <a:t>decision.</a:t>
            </a:r>
          </a:p>
          <a:p>
            <a:endParaRPr lang="en-US" sz="2400"/>
          </a:p>
        </p:txBody>
      </p:sp>
      <p:pic>
        <p:nvPicPr>
          <p:cNvPr id="290824" name="Picture 8" descr="Desegregate schools poster"/>
          <p:cNvPicPr>
            <a:picLocks noGrp="1" noChangeAspect="1" noChangeArrowheads="1"/>
          </p:cNvPicPr>
          <p:nvPr>
            <p:ph sz="half" idx="2"/>
          </p:nvPr>
        </p:nvPicPr>
        <p:blipFill>
          <a:blip r:embed="rId3"/>
          <a:srcRect/>
          <a:stretch>
            <a:fillRect/>
          </a:stretch>
        </p:blipFill>
        <p:spPr>
          <a:xfrm>
            <a:off x="5562600" y="1752600"/>
            <a:ext cx="3382963" cy="3384550"/>
          </a:xfrm>
          <a:noFill/>
          <a:ln/>
        </p:spPr>
      </p:pic>
      <p:sp>
        <p:nvSpPr>
          <p:cNvPr id="290825" name="Text Box 9"/>
          <p:cNvSpPr txBox="1">
            <a:spLocks noChangeArrowheads="1"/>
          </p:cNvSpPr>
          <p:nvPr/>
        </p:nvSpPr>
        <p:spPr bwMode="auto">
          <a:xfrm>
            <a:off x="5562600" y="5105400"/>
            <a:ext cx="3276600" cy="366713"/>
          </a:xfrm>
          <a:prstGeom prst="rect">
            <a:avLst/>
          </a:prstGeom>
          <a:noFill/>
          <a:ln w="9525">
            <a:noFill/>
            <a:miter lim="800000"/>
            <a:headEnd/>
            <a:tailEnd/>
          </a:ln>
          <a:effectLst/>
        </p:spPr>
        <p:txBody>
          <a:bodyPr>
            <a:spAutoFit/>
          </a:bodyPr>
          <a:lstStyle/>
          <a:p>
            <a:pPr eaLnBrk="0" hangingPunct="0">
              <a:spcBef>
                <a:spcPct val="50000"/>
              </a:spcBef>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School Desegregation</a:t>
            </a:r>
          </a:p>
        </p:txBody>
      </p:sp>
      <p:sp>
        <p:nvSpPr>
          <p:cNvPr id="291843" name="Rectangle 3"/>
          <p:cNvSpPr>
            <a:spLocks noGrp="1" noChangeArrowheads="1"/>
          </p:cNvSpPr>
          <p:nvPr>
            <p:ph idx="1"/>
          </p:nvPr>
        </p:nvSpPr>
        <p:spPr/>
        <p:txBody>
          <a:bodyPr/>
          <a:lstStyle/>
          <a:p>
            <a:r>
              <a:rPr lang="en-US" sz="2800"/>
              <a:t>By 1955, white opposition in the South had grown into massive resistance, using a strategy to persuade all whites to resist compliance with the desegregation orders. </a:t>
            </a:r>
          </a:p>
          <a:p>
            <a:r>
              <a:rPr lang="en-US" sz="2800"/>
              <a:t>Tactics included firing school employees who showed willingness to seek integration, closing public schools rather than desegregating, and boycotting all public education that was integrated.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Segregation	</a:t>
            </a:r>
          </a:p>
        </p:txBody>
      </p:sp>
      <p:sp>
        <p:nvSpPr>
          <p:cNvPr id="265219" name="Rectangle 3"/>
          <p:cNvSpPr>
            <a:spLocks noGrp="1" noChangeArrowheads="1"/>
          </p:cNvSpPr>
          <p:nvPr>
            <p:ph idx="1"/>
          </p:nvPr>
        </p:nvSpPr>
        <p:spPr>
          <a:xfrm>
            <a:off x="304800" y="1752600"/>
            <a:ext cx="8848725" cy="4114800"/>
          </a:xfrm>
          <a:noFill/>
        </p:spPr>
        <p:txBody>
          <a:bodyPr>
            <a:normAutofit fontScale="92500" lnSpcReduction="10000"/>
          </a:bodyPr>
          <a:lstStyle/>
          <a:p>
            <a:r>
              <a:rPr lang="en-US" sz="2800"/>
              <a:t>The </a:t>
            </a:r>
            <a:r>
              <a:rPr lang="en-US" sz="2800">
                <a:hlinkClick r:id="rId2"/>
              </a:rPr>
              <a:t>civil rights movement</a:t>
            </a:r>
            <a:r>
              <a:rPr lang="en-US" sz="2800"/>
              <a:t> was a political, legal, and social struggle to gain full citizenship rights for African Americans.</a:t>
            </a:r>
          </a:p>
          <a:p>
            <a:r>
              <a:rPr lang="en-US" sz="2800"/>
              <a:t>The civil rights movement was first and foremost a challenge to segregation, the system of laws and customs separating African Americans and whites.</a:t>
            </a:r>
          </a:p>
          <a:p>
            <a:r>
              <a:rPr lang="en-US" sz="2800"/>
              <a:t>During the movement, individuals and civil rights organizations challenged segregation and discrimination with a variety of activities, including protest marches, boycotts, and refusal to abide by segregation laws.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School Desegregation</a:t>
            </a:r>
          </a:p>
        </p:txBody>
      </p:sp>
      <p:sp>
        <p:nvSpPr>
          <p:cNvPr id="286723" name="Rectangle 3"/>
          <p:cNvSpPr>
            <a:spLocks noGrp="1" noChangeArrowheads="1"/>
          </p:cNvSpPr>
          <p:nvPr>
            <p:ph idx="1"/>
          </p:nvPr>
        </p:nvSpPr>
        <p:spPr>
          <a:xfrm>
            <a:off x="949325" y="1676400"/>
            <a:ext cx="7661275" cy="4114800"/>
          </a:xfrm>
        </p:spPr>
        <p:txBody>
          <a:bodyPr>
            <a:normAutofit fontScale="92500" lnSpcReduction="20000"/>
          </a:bodyPr>
          <a:lstStyle/>
          <a:p>
            <a:r>
              <a:rPr lang="en-US" sz="2800"/>
              <a:t>Virtually no schools in the South segregated their schools in the first years following the </a:t>
            </a:r>
            <a:r>
              <a:rPr lang="en-US" sz="2800" i="1"/>
              <a:t>Brown </a:t>
            </a:r>
            <a:r>
              <a:rPr lang="en-US" sz="2800"/>
              <a:t>decision.</a:t>
            </a:r>
          </a:p>
          <a:p>
            <a:r>
              <a:rPr lang="en-US" sz="2800"/>
              <a:t>In Virginia, one county actually closed its public schools.</a:t>
            </a:r>
          </a:p>
          <a:p>
            <a:r>
              <a:rPr lang="en-US" sz="2800"/>
              <a:t>In 1957, Governor Orval Faubus defied a federal court order to admit nine African American students to Central High School in </a:t>
            </a:r>
            <a:r>
              <a:rPr lang="en-US" sz="2800">
                <a:hlinkClick r:id="rId2"/>
              </a:rPr>
              <a:t>Little Rock, Arkansas.</a:t>
            </a:r>
            <a:endParaRPr lang="en-US" sz="2800"/>
          </a:p>
          <a:p>
            <a:r>
              <a:rPr lang="en-US" sz="2800"/>
              <a:t>President Dwight Eisenhower sent federal troops to enforce desegregation.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School Desegregation</a:t>
            </a:r>
          </a:p>
        </p:txBody>
      </p:sp>
      <p:sp>
        <p:nvSpPr>
          <p:cNvPr id="295944" name="Rectangle 8"/>
          <p:cNvSpPr>
            <a:spLocks noGrp="1" noChangeArrowheads="1"/>
          </p:cNvSpPr>
          <p:nvPr>
            <p:ph idx="1"/>
          </p:nvPr>
        </p:nvSpPr>
        <p:spPr>
          <a:xfrm>
            <a:off x="838200" y="1752600"/>
            <a:ext cx="8116888" cy="4114800"/>
          </a:xfrm>
          <a:noFill/>
        </p:spPr>
        <p:txBody>
          <a:bodyPr>
            <a:normAutofit fontScale="92500" lnSpcReduction="20000"/>
          </a:bodyPr>
          <a:lstStyle/>
          <a:p>
            <a:r>
              <a:rPr lang="en-US" sz="2800" dirty="0"/>
              <a:t>The event was covered by the national media, and the fate of the nine students attempting to integrate the school gripped the nation</a:t>
            </a:r>
            <a:r>
              <a:rPr lang="en-US" sz="2800" dirty="0" smtClean="0"/>
              <a:t>.  “Little Rock Nine”</a:t>
            </a:r>
            <a:endParaRPr lang="en-US" sz="2800" dirty="0"/>
          </a:p>
          <a:p>
            <a:r>
              <a:rPr lang="en-US" sz="2800" dirty="0"/>
              <a:t>Not all school desegregation was as dramatic as Little Rock schools gradually desegregated.</a:t>
            </a:r>
          </a:p>
          <a:p>
            <a:r>
              <a:rPr lang="en-US" sz="2800" dirty="0"/>
              <a:t>Often, schools were desegregated only in theory because racially segregated neighborhoods led to segregated schools.</a:t>
            </a:r>
          </a:p>
          <a:p>
            <a:r>
              <a:rPr lang="en-US" sz="2800" dirty="0"/>
              <a:t>To overcome the problem, some school districts began busing students to schools outside their neighborhoods in the 1970s.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School Desegregation</a:t>
            </a:r>
          </a:p>
        </p:txBody>
      </p:sp>
      <p:sp>
        <p:nvSpPr>
          <p:cNvPr id="299011" name="Rectangle 3"/>
          <p:cNvSpPr>
            <a:spLocks noGrp="1" noChangeArrowheads="1"/>
          </p:cNvSpPr>
          <p:nvPr>
            <p:ph idx="1"/>
          </p:nvPr>
        </p:nvSpPr>
        <p:spPr>
          <a:xfrm>
            <a:off x="838200" y="2057400"/>
            <a:ext cx="8116888" cy="4114800"/>
          </a:xfrm>
          <a:noFill/>
        </p:spPr>
        <p:txBody>
          <a:bodyPr/>
          <a:lstStyle/>
          <a:p>
            <a:r>
              <a:rPr lang="en-US" sz="2800"/>
              <a:t>As desegregation continued, the membership of the Ku Klux Klan (KKK) grew. </a:t>
            </a:r>
          </a:p>
          <a:p>
            <a:r>
              <a:rPr lang="en-US" sz="2800"/>
              <a:t>The KKK used violence or threats against anyone who was suspected of favoring desegregation or African American civil rights.</a:t>
            </a:r>
          </a:p>
          <a:p>
            <a:r>
              <a:rPr lang="en-US" sz="2800"/>
              <a:t>Ku Klux Klan terror, including intimidation and murder, was widespread in the South during the 1950s and 1960s, though Klan activities were not always reported in the media.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The Montgomery Bus Boycott</a:t>
            </a:r>
          </a:p>
        </p:txBody>
      </p:sp>
      <p:sp>
        <p:nvSpPr>
          <p:cNvPr id="300038" name="Rectangle 6"/>
          <p:cNvSpPr>
            <a:spLocks noGrp="1" noChangeArrowheads="1"/>
          </p:cNvSpPr>
          <p:nvPr>
            <p:ph idx="1"/>
          </p:nvPr>
        </p:nvSpPr>
        <p:spPr>
          <a:xfrm>
            <a:off x="949325" y="2133600"/>
            <a:ext cx="7661275" cy="4114800"/>
          </a:xfrm>
          <a:noFill/>
        </p:spPr>
        <p:txBody>
          <a:bodyPr/>
          <a:lstStyle/>
          <a:p>
            <a:r>
              <a:rPr lang="en-US" sz="2800"/>
              <a:t>Despite threats and violence, the civil rights movement quickly moved beyond school desegregation to challenge segregation in other areas.</a:t>
            </a:r>
          </a:p>
          <a:p>
            <a:r>
              <a:rPr lang="en-US" sz="2800"/>
              <a:t>In December 1955, </a:t>
            </a:r>
            <a:r>
              <a:rPr lang="en-US" sz="2800">
                <a:hlinkClick r:id="rId2"/>
              </a:rPr>
              <a:t>Rosa Parks,</a:t>
            </a:r>
            <a:r>
              <a:rPr lang="en-US" sz="2800"/>
              <a:t> a member of the Montgomery, Alabama, branch of the NAACP, was told to give up her seat on a city bus to a white person.</a:t>
            </a:r>
          </a:p>
        </p:txBody>
      </p:sp>
      <p:sp>
        <p:nvSpPr>
          <p:cNvPr id="300041" name="Text Box 9"/>
          <p:cNvSpPr txBox="1">
            <a:spLocks noChangeArrowheads="1"/>
          </p:cNvSpPr>
          <p:nvPr/>
        </p:nvSpPr>
        <p:spPr bwMode="auto">
          <a:xfrm>
            <a:off x="4876800" y="5181600"/>
            <a:ext cx="3962400" cy="244475"/>
          </a:xfrm>
          <a:prstGeom prst="rect">
            <a:avLst/>
          </a:prstGeom>
          <a:noFill/>
          <a:ln w="9525">
            <a:noFill/>
            <a:miter lim="800000"/>
            <a:headEnd/>
            <a:tailEnd/>
          </a:ln>
          <a:effectLst/>
        </p:spPr>
        <p:txBody>
          <a:bodyPr>
            <a:spAutoFit/>
          </a:bodyPr>
          <a:lstStyle/>
          <a:p>
            <a:pPr eaLnBrk="0" hangingPunct="0">
              <a:spcBef>
                <a:spcPct val="50000"/>
              </a:spcBef>
            </a:pPr>
            <a:endParaRPr lang="en-US" sz="100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p:txBody>
          <a:bodyPr>
            <a:normAutofit fontScale="90000"/>
          </a:bodyPr>
          <a:lstStyle/>
          <a:p>
            <a:r>
              <a:rPr lang="en-US"/>
              <a:t>The Montgomery Bus Boycott</a:t>
            </a:r>
          </a:p>
        </p:txBody>
      </p:sp>
      <p:sp>
        <p:nvSpPr>
          <p:cNvPr id="303109" name="Rectangle 5"/>
          <p:cNvSpPr>
            <a:spLocks noGrp="1" noChangeArrowheads="1"/>
          </p:cNvSpPr>
          <p:nvPr>
            <p:ph type="body" sz="half" idx="1"/>
          </p:nvPr>
        </p:nvSpPr>
        <p:spPr>
          <a:xfrm>
            <a:off x="762000" y="1828800"/>
            <a:ext cx="4030663" cy="4114800"/>
          </a:xfrm>
          <a:noFill/>
        </p:spPr>
        <p:txBody>
          <a:bodyPr>
            <a:normAutofit lnSpcReduction="10000"/>
          </a:bodyPr>
          <a:lstStyle/>
          <a:p>
            <a:r>
              <a:rPr lang="en-US" sz="2800"/>
              <a:t>When Parks refused to move, she was arrested.</a:t>
            </a:r>
          </a:p>
          <a:p>
            <a:r>
              <a:rPr lang="en-US" sz="2800"/>
              <a:t>The local NAACP, led by Edgar D. Nixon, recognized that the arrest of Parks might rally local African Americans to protest segregated buses.</a:t>
            </a:r>
          </a:p>
        </p:txBody>
      </p:sp>
      <p:pic>
        <p:nvPicPr>
          <p:cNvPr id="303111" name="Picture 7" descr="Rosa Parks Arrested"/>
          <p:cNvPicPr>
            <a:picLocks noGrp="1" noChangeAspect="1" noChangeArrowheads="1"/>
          </p:cNvPicPr>
          <p:nvPr>
            <p:ph sz="half" idx="2"/>
          </p:nvPr>
        </p:nvPicPr>
        <p:blipFill>
          <a:blip r:embed="rId2"/>
          <a:srcRect/>
          <a:stretch>
            <a:fillRect/>
          </a:stretch>
        </p:blipFill>
        <p:spPr>
          <a:xfrm>
            <a:off x="4953000" y="1981200"/>
            <a:ext cx="3754438" cy="2998788"/>
          </a:xfrm>
          <a:noFill/>
          <a:ln/>
        </p:spPr>
      </p:pic>
      <p:sp>
        <p:nvSpPr>
          <p:cNvPr id="303112" name="Rectangle 8"/>
          <p:cNvSpPr>
            <a:spLocks noChangeArrowheads="1"/>
          </p:cNvSpPr>
          <p:nvPr/>
        </p:nvSpPr>
        <p:spPr bwMode="auto">
          <a:xfrm>
            <a:off x="4876800" y="5013325"/>
            <a:ext cx="2292350" cy="244475"/>
          </a:xfrm>
          <a:prstGeom prst="rect">
            <a:avLst/>
          </a:prstGeom>
          <a:noFill/>
          <a:ln w="9525">
            <a:noFill/>
            <a:miter lim="800000"/>
            <a:headEnd/>
            <a:tailEnd/>
          </a:ln>
          <a:effectLst/>
        </p:spPr>
        <p:txBody>
          <a:bodyPr>
            <a:spAutoFit/>
          </a:bodyPr>
          <a:lstStyle/>
          <a:p>
            <a:pPr eaLnBrk="0" hangingPunct="0"/>
            <a:endParaRPr lang="en-US" sz="100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a:t>The Montgomery Bus Boycott</a:t>
            </a:r>
          </a:p>
        </p:txBody>
      </p:sp>
      <p:sp>
        <p:nvSpPr>
          <p:cNvPr id="306179" name="Rectangle 3"/>
          <p:cNvSpPr>
            <a:spLocks noGrp="1" noChangeArrowheads="1"/>
          </p:cNvSpPr>
          <p:nvPr>
            <p:ph idx="1"/>
          </p:nvPr>
        </p:nvSpPr>
        <p:spPr>
          <a:xfrm>
            <a:off x="949325" y="1828800"/>
            <a:ext cx="7661275" cy="4114800"/>
          </a:xfrm>
        </p:spPr>
        <p:txBody>
          <a:bodyPr>
            <a:normAutofit lnSpcReduction="10000"/>
          </a:bodyPr>
          <a:lstStyle/>
          <a:p>
            <a:r>
              <a:rPr lang="en-US" sz="2800"/>
              <a:t>Montgomery’s African American community had long been angry about their mistreatment on city buses where white drivers were rude and abusive.</a:t>
            </a:r>
          </a:p>
          <a:p>
            <a:r>
              <a:rPr lang="en-US" sz="2800"/>
              <a:t>The community had previously considered a boycott of the buses and overnight one was organized.</a:t>
            </a:r>
          </a:p>
          <a:p>
            <a:r>
              <a:rPr lang="en-US" sz="2800"/>
              <a:t>The bus boycott was an immediate success, with almost unanimous support from the African Americans in Montgomery.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The Montgomery Bus Boycott</a:t>
            </a:r>
          </a:p>
        </p:txBody>
      </p:sp>
      <p:sp>
        <p:nvSpPr>
          <p:cNvPr id="307203" name="Rectangle 3"/>
          <p:cNvSpPr>
            <a:spLocks noGrp="1" noChangeArrowheads="1"/>
          </p:cNvSpPr>
          <p:nvPr>
            <p:ph idx="1"/>
          </p:nvPr>
        </p:nvSpPr>
        <p:spPr>
          <a:xfrm>
            <a:off x="949325" y="1828800"/>
            <a:ext cx="7661275" cy="4114800"/>
          </a:xfrm>
        </p:spPr>
        <p:txBody>
          <a:bodyPr/>
          <a:lstStyle/>
          <a:p>
            <a:r>
              <a:rPr lang="en-US" sz="2800"/>
              <a:t>The boycott lasted for more than a year, expressing to the nation the determination of African Americans in the South to end segregation.</a:t>
            </a:r>
          </a:p>
          <a:p>
            <a:r>
              <a:rPr lang="en-US" sz="2800"/>
              <a:t>In November 1956, a federal court ordered Montgomery’s buses desegregated and the boycott ended in victory.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The Montgomery Bus Boycott</a:t>
            </a:r>
          </a:p>
        </p:txBody>
      </p:sp>
      <p:sp>
        <p:nvSpPr>
          <p:cNvPr id="308227" name="Rectangle 3"/>
          <p:cNvSpPr>
            <a:spLocks noGrp="1" noChangeArrowheads="1"/>
          </p:cNvSpPr>
          <p:nvPr>
            <p:ph idx="1"/>
          </p:nvPr>
        </p:nvSpPr>
        <p:spPr/>
        <p:txBody>
          <a:bodyPr/>
          <a:lstStyle/>
          <a:p>
            <a:r>
              <a:rPr lang="en-US" sz="2800"/>
              <a:t>A Baptist minister named </a:t>
            </a:r>
            <a:r>
              <a:rPr lang="en-US" sz="2800">
                <a:hlinkClick r:id="rId2"/>
              </a:rPr>
              <a:t>Martin Luther King, Jr.,</a:t>
            </a:r>
            <a:r>
              <a:rPr lang="en-US" sz="2800"/>
              <a:t> was president of the Montgomery Improvement Association, the organization that directed the boycott.</a:t>
            </a:r>
          </a:p>
          <a:p>
            <a:r>
              <a:rPr lang="en-US" sz="2800"/>
              <a:t>His involvement in the protest made him a national figure. Through his eloquent appeals to Christian brotherhood and American idealism he attracted people both inside and outside the South.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t>The Montgomery Bus Boycott</a:t>
            </a:r>
          </a:p>
        </p:txBody>
      </p:sp>
      <p:sp>
        <p:nvSpPr>
          <p:cNvPr id="309251" name="Rectangle 3"/>
          <p:cNvSpPr>
            <a:spLocks noGrp="1" noChangeArrowheads="1"/>
          </p:cNvSpPr>
          <p:nvPr>
            <p:ph idx="1"/>
          </p:nvPr>
        </p:nvSpPr>
        <p:spPr>
          <a:xfrm>
            <a:off x="949325" y="1524000"/>
            <a:ext cx="7661275" cy="4114800"/>
          </a:xfrm>
        </p:spPr>
        <p:txBody>
          <a:bodyPr>
            <a:normAutofit fontScale="92500" lnSpcReduction="20000"/>
          </a:bodyPr>
          <a:lstStyle/>
          <a:p>
            <a:r>
              <a:rPr lang="en-US" sz="2800" dirty="0"/>
              <a:t>King became the president of the </a:t>
            </a:r>
            <a:r>
              <a:rPr lang="en-US" sz="2800" dirty="0">
                <a:solidFill>
                  <a:srgbClr val="FF0000"/>
                </a:solidFill>
              </a:rPr>
              <a:t>Southern Christian Leadership Conference (SCLC) </a:t>
            </a:r>
            <a:r>
              <a:rPr lang="en-US" sz="2800" dirty="0"/>
              <a:t>when it was founded in 1957. </a:t>
            </a:r>
          </a:p>
          <a:p>
            <a:r>
              <a:rPr lang="en-US" sz="2800" dirty="0"/>
              <a:t>The SCLC complemented the NAACP’s legal strategy by encouraging the use of nonviolent, direct action to protest segregation. These activities included marches, demonstrations, and boycotts.</a:t>
            </a:r>
          </a:p>
          <a:p>
            <a:r>
              <a:rPr lang="en-US" sz="2800" dirty="0"/>
              <a:t>The harsh white response to African Americans’ direct action eventually forced the federal government to confront the issue of racism in the South.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Sit-Ins</a:t>
            </a:r>
          </a:p>
        </p:txBody>
      </p:sp>
      <p:sp>
        <p:nvSpPr>
          <p:cNvPr id="310276" name="Rectangle 4"/>
          <p:cNvSpPr>
            <a:spLocks noGrp="1" noChangeArrowheads="1"/>
          </p:cNvSpPr>
          <p:nvPr>
            <p:ph type="body" sz="half" idx="1"/>
          </p:nvPr>
        </p:nvSpPr>
        <p:spPr>
          <a:xfrm>
            <a:off x="601663" y="1828800"/>
            <a:ext cx="4122737" cy="4114800"/>
          </a:xfrm>
          <a:noFill/>
        </p:spPr>
        <p:txBody>
          <a:bodyPr>
            <a:normAutofit fontScale="92500" lnSpcReduction="10000"/>
          </a:bodyPr>
          <a:lstStyle/>
          <a:p>
            <a:r>
              <a:rPr lang="en-US" sz="2800"/>
              <a:t>On February 1, 1960, four African American college students from North Carolina A&amp;T University began protesting racial segregation in restaurants by sitting at “White Only” lunch counters and waiting to be served. </a:t>
            </a:r>
          </a:p>
        </p:txBody>
      </p:sp>
      <p:pic>
        <p:nvPicPr>
          <p:cNvPr id="310278" name="Picture 6" descr="Sit In"/>
          <p:cNvPicPr>
            <a:picLocks noGrp="1" noChangeAspect="1" noChangeArrowheads="1"/>
          </p:cNvPicPr>
          <p:nvPr>
            <p:ph sz="half" idx="2"/>
          </p:nvPr>
        </p:nvPicPr>
        <p:blipFill>
          <a:blip r:embed="rId2"/>
          <a:srcRect/>
          <a:stretch>
            <a:fillRect/>
          </a:stretch>
        </p:blipFill>
        <p:spPr>
          <a:xfrm>
            <a:off x="5105400" y="1981200"/>
            <a:ext cx="3656013" cy="3656013"/>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JFK Criticized Eisenhower in 1960 for not doing enough towards Civil Rights</a:t>
            </a:r>
          </a:p>
          <a:p>
            <a:r>
              <a:rPr lang="en-US" dirty="0" smtClean="0"/>
              <a:t>JFK put </a:t>
            </a:r>
            <a:r>
              <a:rPr lang="en-US" dirty="0" smtClean="0">
                <a:solidFill>
                  <a:srgbClr val="FF0000"/>
                </a:solidFill>
              </a:rPr>
              <a:t>Bobby </a:t>
            </a:r>
            <a:r>
              <a:rPr lang="en-US" dirty="0" smtClean="0">
                <a:solidFill>
                  <a:srgbClr val="FF0000"/>
                </a:solidFill>
              </a:rPr>
              <a:t>K</a:t>
            </a:r>
            <a:r>
              <a:rPr lang="en-US" dirty="0" smtClean="0">
                <a:solidFill>
                  <a:srgbClr val="FF0000"/>
                </a:solidFill>
              </a:rPr>
              <a:t>ennedy </a:t>
            </a:r>
            <a:r>
              <a:rPr lang="en-US" dirty="0" smtClean="0"/>
              <a:t>in charge of seeing that blacks had the right to vote in the south</a:t>
            </a:r>
            <a:endParaRPr lang="en-US" dirty="0"/>
          </a:p>
        </p:txBody>
      </p:sp>
      <p:sp>
        <p:nvSpPr>
          <p:cNvPr id="5" name="Content Placeholder 4"/>
          <p:cNvSpPr>
            <a:spLocks noGrp="1"/>
          </p:cNvSpPr>
          <p:nvPr>
            <p:ph sz="half" idx="2"/>
          </p:nvPr>
        </p:nvSpPr>
        <p:spPr/>
        <p:txBody>
          <a:bodyPr/>
          <a:lstStyle/>
          <a:p>
            <a:endParaRPr lang="en-US" dirty="0"/>
          </a:p>
        </p:txBody>
      </p:sp>
      <p:pic>
        <p:nvPicPr>
          <p:cNvPr id="1026" name="Picture 2" descr="http://www.jfklibrary.org/NR/rdonlyres/FD6075E5-5DB7-4C55-981B-16BB87633704/11147/FD6075E55DB74C55981B16BB87633704.jpg"/>
          <p:cNvPicPr>
            <a:picLocks noChangeAspect="1" noChangeArrowheads="1"/>
          </p:cNvPicPr>
          <p:nvPr/>
        </p:nvPicPr>
        <p:blipFill>
          <a:blip r:embed="rId2"/>
          <a:srcRect/>
          <a:stretch>
            <a:fillRect/>
          </a:stretch>
        </p:blipFill>
        <p:spPr bwMode="auto">
          <a:xfrm>
            <a:off x="4648200" y="1447800"/>
            <a:ext cx="3999198" cy="4648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Sit-Ins	</a:t>
            </a:r>
          </a:p>
        </p:txBody>
      </p:sp>
      <p:sp>
        <p:nvSpPr>
          <p:cNvPr id="312323" name="Rectangle 3"/>
          <p:cNvSpPr>
            <a:spLocks noGrp="1" noChangeArrowheads="1"/>
          </p:cNvSpPr>
          <p:nvPr>
            <p:ph idx="1"/>
          </p:nvPr>
        </p:nvSpPr>
        <p:spPr>
          <a:xfrm>
            <a:off x="949325" y="1828800"/>
            <a:ext cx="7661275" cy="4114800"/>
          </a:xfrm>
        </p:spPr>
        <p:txBody>
          <a:bodyPr>
            <a:normAutofit lnSpcReduction="10000"/>
          </a:bodyPr>
          <a:lstStyle/>
          <a:p>
            <a:r>
              <a:rPr lang="en-US" sz="2800"/>
              <a:t>This was not a new form of protest, but the response to the </a:t>
            </a:r>
            <a:r>
              <a:rPr lang="en-US" sz="2800">
                <a:hlinkClick r:id="rId2"/>
              </a:rPr>
              <a:t>sit-ins</a:t>
            </a:r>
            <a:r>
              <a:rPr lang="en-US" sz="2800"/>
              <a:t> spread throughout North Carolina, and within weeks sit-ins were taking place in cities across the South.</a:t>
            </a:r>
          </a:p>
          <a:p>
            <a:r>
              <a:rPr lang="en-US" sz="2800"/>
              <a:t>Many restaurants were desegregated in response to the sit-ins.</a:t>
            </a:r>
          </a:p>
          <a:p>
            <a:r>
              <a:rPr lang="en-US" sz="2800"/>
              <a:t>This form of protest demonstrated clearly to African Americans and whites alike that young African Americans were determined to reject segregation.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Sit-Ins	</a:t>
            </a:r>
          </a:p>
        </p:txBody>
      </p:sp>
      <p:sp>
        <p:nvSpPr>
          <p:cNvPr id="313347" name="Rectangle 3"/>
          <p:cNvSpPr>
            <a:spLocks noGrp="1" noChangeArrowheads="1"/>
          </p:cNvSpPr>
          <p:nvPr>
            <p:ph idx="1"/>
          </p:nvPr>
        </p:nvSpPr>
        <p:spPr>
          <a:xfrm>
            <a:off x="949325" y="1828800"/>
            <a:ext cx="7661275" cy="4114800"/>
          </a:xfrm>
        </p:spPr>
        <p:txBody>
          <a:bodyPr/>
          <a:lstStyle/>
          <a:p>
            <a:r>
              <a:rPr lang="en-US" sz="2800"/>
              <a:t>In April 1960, the </a:t>
            </a:r>
            <a:r>
              <a:rPr lang="en-US" sz="2800">
                <a:hlinkClick r:id="rId2"/>
              </a:rPr>
              <a:t>Student Nonviolent Coordinating Committee </a:t>
            </a:r>
            <a:r>
              <a:rPr lang="en-US" sz="2800"/>
              <a:t>(SNCC) was founded in Raleigh, North Carolina, to help organize and direct the student sit-in movement.</a:t>
            </a:r>
          </a:p>
          <a:p>
            <a:r>
              <a:rPr lang="en-US" sz="2800"/>
              <a:t>King encouraged SNCC’s creation, but the most important early advisor to the students was </a:t>
            </a:r>
            <a:r>
              <a:rPr lang="en-US" sz="2800">
                <a:hlinkClick r:id="rId3"/>
              </a:rPr>
              <a:t>Ella Baker,</a:t>
            </a:r>
            <a:r>
              <a:rPr lang="en-US" sz="2800"/>
              <a:t> who worked for both the NAACP and SCLC.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p:cNvSpPr>
            <a:spLocks noGrp="1" noChangeArrowheads="1"/>
          </p:cNvSpPr>
          <p:nvPr>
            <p:ph type="title"/>
          </p:nvPr>
        </p:nvSpPr>
        <p:spPr/>
        <p:txBody>
          <a:bodyPr/>
          <a:lstStyle/>
          <a:p>
            <a:r>
              <a:rPr lang="en-US"/>
              <a:t>Sit-Ins</a:t>
            </a:r>
          </a:p>
        </p:txBody>
      </p:sp>
      <p:sp>
        <p:nvSpPr>
          <p:cNvPr id="314376" name="Rectangle 8"/>
          <p:cNvSpPr>
            <a:spLocks noGrp="1" noChangeArrowheads="1"/>
          </p:cNvSpPr>
          <p:nvPr>
            <p:ph type="body" sz="half" idx="1"/>
          </p:nvPr>
        </p:nvSpPr>
        <p:spPr>
          <a:xfrm>
            <a:off x="949325" y="1981200"/>
            <a:ext cx="5037138" cy="4114800"/>
          </a:xfrm>
          <a:noFill/>
        </p:spPr>
        <p:txBody>
          <a:bodyPr>
            <a:normAutofit lnSpcReduction="10000"/>
          </a:bodyPr>
          <a:lstStyle/>
          <a:p>
            <a:r>
              <a:rPr lang="en-US" sz="2800"/>
              <a:t>Baker believed that SNCC civil rights activities should be based in individual African American communities.</a:t>
            </a:r>
          </a:p>
          <a:p>
            <a:r>
              <a:rPr lang="en-US" sz="2800"/>
              <a:t>SNCC adopted Baker’s approach and focused on making changes in local communities, rather than striving for national change.</a:t>
            </a:r>
          </a:p>
        </p:txBody>
      </p:sp>
      <p:pic>
        <p:nvPicPr>
          <p:cNvPr id="314378" name="Picture 10" descr="Ella"/>
          <p:cNvPicPr>
            <a:picLocks noGrp="1" noChangeAspect="1" noChangeArrowheads="1"/>
          </p:cNvPicPr>
          <p:nvPr>
            <p:ph sz="half" idx="2"/>
          </p:nvPr>
        </p:nvPicPr>
        <p:blipFill>
          <a:blip r:embed="rId2"/>
          <a:srcRect/>
          <a:stretch>
            <a:fillRect/>
          </a:stretch>
        </p:blipFill>
        <p:spPr>
          <a:xfrm>
            <a:off x="6477000" y="1981200"/>
            <a:ext cx="2239963" cy="2801938"/>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Freedom Riders</a:t>
            </a:r>
          </a:p>
        </p:txBody>
      </p:sp>
      <p:sp>
        <p:nvSpPr>
          <p:cNvPr id="317443" name="Rectangle 3"/>
          <p:cNvSpPr>
            <a:spLocks noGrp="1" noChangeArrowheads="1"/>
          </p:cNvSpPr>
          <p:nvPr>
            <p:ph idx="1"/>
          </p:nvPr>
        </p:nvSpPr>
        <p:spPr/>
        <p:txBody>
          <a:bodyPr/>
          <a:lstStyle/>
          <a:p>
            <a:r>
              <a:rPr lang="en-US" sz="2800"/>
              <a:t>After the sit-in movement, some SNCC members participated in the 1961 Freedom Rides organized by CORE. </a:t>
            </a:r>
          </a:p>
          <a:p>
            <a:r>
              <a:rPr lang="en-US" sz="2800"/>
              <a:t>The Freedom Riders, both African American and white, traveled around the South in buses to test the effectiveness of a 1960 U.S. Supreme Court decision declaring segregation illegal in bus stations open to interstate travel.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Freedom Riders</a:t>
            </a:r>
          </a:p>
        </p:txBody>
      </p:sp>
      <p:sp>
        <p:nvSpPr>
          <p:cNvPr id="318467" name="Rectangle 3"/>
          <p:cNvSpPr>
            <a:spLocks noGrp="1" noChangeArrowheads="1"/>
          </p:cNvSpPr>
          <p:nvPr>
            <p:ph idx="1"/>
          </p:nvPr>
        </p:nvSpPr>
        <p:spPr>
          <a:xfrm>
            <a:off x="457200" y="1905000"/>
            <a:ext cx="8208963" cy="4114800"/>
          </a:xfrm>
          <a:noFill/>
        </p:spPr>
        <p:txBody>
          <a:bodyPr>
            <a:normAutofit fontScale="92500" lnSpcReduction="10000"/>
          </a:bodyPr>
          <a:lstStyle/>
          <a:p>
            <a:r>
              <a:rPr lang="en-US" sz="2800"/>
              <a:t>The Freedom Rides began in Washington, D.C. Except for some violence in Rock Hill, South Carolina, the trip was peaceful until the buses reached Alabama, where violence erupted.</a:t>
            </a:r>
          </a:p>
          <a:p>
            <a:r>
              <a:rPr lang="en-US" sz="2800"/>
              <a:t>In Anniston, Alabama, one bus was burned and some riders were beaten.</a:t>
            </a:r>
          </a:p>
          <a:p>
            <a:r>
              <a:rPr lang="en-US" sz="2800"/>
              <a:t>In Birmingham, a mob attacked the riders when they got off the bus.</a:t>
            </a:r>
          </a:p>
          <a:p>
            <a:r>
              <a:rPr lang="en-US" sz="2800"/>
              <a:t>The riders suffered even more severe beatings in Montgomery.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Freedom Riders</a:t>
            </a:r>
          </a:p>
        </p:txBody>
      </p:sp>
      <p:sp>
        <p:nvSpPr>
          <p:cNvPr id="319491" name="Rectangle 3"/>
          <p:cNvSpPr>
            <a:spLocks noGrp="1" noChangeArrowheads="1"/>
          </p:cNvSpPr>
          <p:nvPr>
            <p:ph idx="1"/>
          </p:nvPr>
        </p:nvSpPr>
        <p:spPr>
          <a:xfrm>
            <a:off x="949325" y="1752600"/>
            <a:ext cx="7661275" cy="4114800"/>
          </a:xfrm>
        </p:spPr>
        <p:txBody>
          <a:bodyPr/>
          <a:lstStyle/>
          <a:p>
            <a:r>
              <a:rPr lang="en-US" sz="2800"/>
              <a:t>The violence brought national attention to the Freedom Riders and fierce condemnation of Alabama officials for allowing the brutality to occur.</a:t>
            </a:r>
          </a:p>
          <a:p>
            <a:r>
              <a:rPr lang="en-US" sz="2800"/>
              <a:t>The administration of President John F. Kennedy stepped in to protect the Freedom Riders when it was clear that Alabama officials would not guarantee their safe travel.</a:t>
            </a:r>
          </a:p>
          <a:p>
            <a:pPr>
              <a:buFont typeface="Wingdings" pitchFamily="2" charset="2"/>
              <a:buNone/>
            </a:pPr>
            <a:endParaRPr 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Freedom Riders</a:t>
            </a:r>
          </a:p>
        </p:txBody>
      </p:sp>
      <p:sp>
        <p:nvSpPr>
          <p:cNvPr id="320515" name="Rectangle 3"/>
          <p:cNvSpPr>
            <a:spLocks noGrp="1" noChangeArrowheads="1"/>
          </p:cNvSpPr>
          <p:nvPr>
            <p:ph idx="1"/>
          </p:nvPr>
        </p:nvSpPr>
        <p:spPr/>
        <p:txBody>
          <a:bodyPr/>
          <a:lstStyle/>
          <a:p>
            <a:r>
              <a:rPr lang="en-US" sz="2800"/>
              <a:t>The riders continued on to Jackson, Mississippi, where they were arrested and imprisoned at the state penitentiary, ending the protest.</a:t>
            </a:r>
          </a:p>
          <a:p>
            <a:r>
              <a:rPr lang="en-US" sz="2800"/>
              <a:t>The Freedom Rides did result in the desegregation of some bus stations, but more importantly they caught the attention of the American public.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3200"/>
              <a:t>Desegregating Southern Universities</a:t>
            </a:r>
          </a:p>
        </p:txBody>
      </p:sp>
      <p:sp>
        <p:nvSpPr>
          <p:cNvPr id="321539" name="Rectangle 3"/>
          <p:cNvSpPr>
            <a:spLocks noGrp="1" noChangeArrowheads="1"/>
          </p:cNvSpPr>
          <p:nvPr>
            <p:ph idx="1"/>
          </p:nvPr>
        </p:nvSpPr>
        <p:spPr>
          <a:xfrm>
            <a:off x="762000" y="2057400"/>
            <a:ext cx="8299450" cy="4114800"/>
          </a:xfrm>
          <a:noFill/>
        </p:spPr>
        <p:txBody>
          <a:bodyPr/>
          <a:lstStyle/>
          <a:p>
            <a:r>
              <a:rPr lang="en-US" sz="2800" dirty="0"/>
              <a:t>In 1962, </a:t>
            </a:r>
            <a:r>
              <a:rPr lang="en-US" sz="2800" dirty="0">
                <a:solidFill>
                  <a:srgbClr val="FF0000"/>
                </a:solidFill>
              </a:rPr>
              <a:t>James Meredith</a:t>
            </a:r>
            <a:r>
              <a:rPr lang="en-US" sz="2800" dirty="0"/>
              <a:t>—an</a:t>
            </a:r>
            <a:r>
              <a:rPr lang="en-US" sz="2800" dirty="0">
                <a:solidFill>
                  <a:srgbClr val="FF0000"/>
                </a:solidFill>
              </a:rPr>
              <a:t> </a:t>
            </a:r>
            <a:r>
              <a:rPr lang="en-US" sz="2800" dirty="0"/>
              <a:t>African American—applied for admission to the University of Mississippi. </a:t>
            </a:r>
          </a:p>
          <a:p>
            <a:r>
              <a:rPr lang="en-US" sz="2800" dirty="0"/>
              <a:t>The university attempted to block Meredith’s admission, and he filed suit.</a:t>
            </a:r>
          </a:p>
          <a:p>
            <a:r>
              <a:rPr lang="en-US" sz="2800" dirty="0"/>
              <a:t>After working through the state courts, Meredith was successful when a federal court ordered the university to desegregate and accept Meredith as a student.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sz="3200"/>
              <a:t>Desegregating Southern Universities</a:t>
            </a:r>
          </a:p>
        </p:txBody>
      </p:sp>
      <p:sp>
        <p:nvSpPr>
          <p:cNvPr id="322563" name="Rectangle 3"/>
          <p:cNvSpPr>
            <a:spLocks noGrp="1" noChangeArrowheads="1"/>
          </p:cNvSpPr>
          <p:nvPr>
            <p:ph idx="1"/>
          </p:nvPr>
        </p:nvSpPr>
        <p:spPr>
          <a:xfrm>
            <a:off x="381000" y="1676400"/>
            <a:ext cx="8756650" cy="4114800"/>
          </a:xfrm>
          <a:noFill/>
        </p:spPr>
        <p:txBody>
          <a:bodyPr>
            <a:normAutofit fontScale="92500" lnSpcReduction="10000"/>
          </a:bodyPr>
          <a:lstStyle/>
          <a:p>
            <a:r>
              <a:rPr lang="en-US" sz="2800"/>
              <a:t>The Governor of Mississippi, Ross Barnett, defied the court order and tried to prevent Meredith from enrolling.</a:t>
            </a:r>
          </a:p>
          <a:p>
            <a:r>
              <a:rPr lang="en-US" sz="2800"/>
              <a:t>In response, the administration of President Kennedy intervened to uphold the court order. Kennedy sent federal troops to protect Meredith when he went to enroll.</a:t>
            </a:r>
          </a:p>
          <a:p>
            <a:r>
              <a:rPr lang="en-US" sz="2800"/>
              <a:t>During his first night on campus, a riot broke out when whites began to harass the federal marshals.</a:t>
            </a:r>
          </a:p>
          <a:p>
            <a:r>
              <a:rPr lang="en-US" sz="2800"/>
              <a:t>In the end, two people were killed and several hundred were wounded.</a:t>
            </a:r>
          </a:p>
          <a:p>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3200"/>
              <a:t>Desegregating Southern Universities</a:t>
            </a:r>
          </a:p>
        </p:txBody>
      </p:sp>
      <p:sp>
        <p:nvSpPr>
          <p:cNvPr id="323587" name="Rectangle 3"/>
          <p:cNvSpPr>
            <a:spLocks noGrp="1" noChangeArrowheads="1"/>
          </p:cNvSpPr>
          <p:nvPr>
            <p:ph idx="1"/>
          </p:nvPr>
        </p:nvSpPr>
        <p:spPr>
          <a:xfrm>
            <a:off x="914400" y="1752600"/>
            <a:ext cx="8299450" cy="4114800"/>
          </a:xfrm>
          <a:noFill/>
        </p:spPr>
        <p:txBody>
          <a:bodyPr>
            <a:normAutofit fontScale="92500" lnSpcReduction="20000"/>
          </a:bodyPr>
          <a:lstStyle/>
          <a:p>
            <a:r>
              <a:rPr lang="en-US" sz="2800"/>
              <a:t>In 1963, the governor of Alabama, George C. Wallace, threatened a similar stand, trying to block the desegregation of the University of Alabama. The Kennedy administration responded with the full power of the federal government, including the U.S. Army.</a:t>
            </a:r>
          </a:p>
          <a:p>
            <a:r>
              <a:rPr lang="en-US" sz="2800"/>
              <a:t>The confrontations with Barnett and Wallace pushed President Kennedy into a full commitment to end segregation.</a:t>
            </a:r>
          </a:p>
          <a:p>
            <a:r>
              <a:rPr lang="en-US" sz="2800"/>
              <a:t>In June 1963, Kennedy proposed civil rights legislation.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Segregation</a:t>
            </a:r>
          </a:p>
        </p:txBody>
      </p:sp>
      <p:sp>
        <p:nvSpPr>
          <p:cNvPr id="266243" name="Rectangle 3"/>
          <p:cNvSpPr>
            <a:spLocks noGrp="1" noChangeArrowheads="1"/>
          </p:cNvSpPr>
          <p:nvPr>
            <p:ph idx="1"/>
          </p:nvPr>
        </p:nvSpPr>
        <p:spPr/>
        <p:txBody>
          <a:bodyPr/>
          <a:lstStyle/>
          <a:p>
            <a:r>
              <a:rPr lang="en-US" sz="2800"/>
              <a:t>Segregation was an attempt by many white Southerners to separate the races in every aspect of daily life.</a:t>
            </a:r>
          </a:p>
          <a:p>
            <a:r>
              <a:rPr lang="en-US" sz="2800"/>
              <a:t>Segregation was often called the </a:t>
            </a:r>
            <a:r>
              <a:rPr lang="en-US" sz="2800">
                <a:hlinkClick r:id="rId2"/>
              </a:rPr>
              <a:t>Jim Crow</a:t>
            </a:r>
            <a:r>
              <a:rPr lang="en-US" sz="2800"/>
              <a:t> system, after a minstrel show character from the 1830s who was an African American slave who embodied negative stereotypes of African Americans.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The March on Washington</a:t>
            </a:r>
          </a:p>
        </p:txBody>
      </p:sp>
      <p:sp>
        <p:nvSpPr>
          <p:cNvPr id="324611" name="Rectangle 3"/>
          <p:cNvSpPr>
            <a:spLocks noGrp="1" noChangeArrowheads="1"/>
          </p:cNvSpPr>
          <p:nvPr>
            <p:ph idx="1"/>
          </p:nvPr>
        </p:nvSpPr>
        <p:spPr/>
        <p:txBody>
          <a:bodyPr/>
          <a:lstStyle/>
          <a:p>
            <a:r>
              <a:rPr lang="en-US" sz="2800"/>
              <a:t>National civil rights leaders decided to keep pressure on both the Kennedy administration and Congress to pass the civil rights legislation. The leaders planned a March on Washington to take place in August 1963.</a:t>
            </a:r>
          </a:p>
          <a:p>
            <a:r>
              <a:rPr lang="en-US" sz="2800"/>
              <a:t>This idea was a revival of A. Phillip Randolph’s  planned 1941 march, which had resulted in a commitment to fair  employment during World War II.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t>The March on Washington</a:t>
            </a:r>
          </a:p>
        </p:txBody>
      </p:sp>
      <p:sp>
        <p:nvSpPr>
          <p:cNvPr id="325636" name="Rectangle 4"/>
          <p:cNvSpPr>
            <a:spLocks noGrp="1" noChangeArrowheads="1"/>
          </p:cNvSpPr>
          <p:nvPr>
            <p:ph type="body" sz="half" idx="1"/>
          </p:nvPr>
        </p:nvSpPr>
        <p:spPr/>
        <p:txBody>
          <a:bodyPr/>
          <a:lstStyle/>
          <a:p>
            <a:r>
              <a:rPr lang="en-US" sz="2800" dirty="0"/>
              <a:t>Randolph was present at the march in 1963, along with the leaders of the NAACP, CORE, SCLC, the Urban League, and SNCC.</a:t>
            </a:r>
          </a:p>
        </p:txBody>
      </p:sp>
      <p:pic>
        <p:nvPicPr>
          <p:cNvPr id="325638" name="Picture 6" descr="march on washington"/>
          <p:cNvPicPr>
            <a:picLocks noGrp="1" noChangeAspect="1" noChangeArrowheads="1"/>
          </p:cNvPicPr>
          <p:nvPr>
            <p:ph sz="half" idx="2"/>
          </p:nvPr>
        </p:nvPicPr>
        <p:blipFill>
          <a:blip r:embed="rId2"/>
          <a:srcRect/>
          <a:stretch>
            <a:fillRect/>
          </a:stretch>
        </p:blipFill>
        <p:spPr>
          <a:xfrm>
            <a:off x="5105400" y="1981200"/>
            <a:ext cx="3748088" cy="3748088"/>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The March on Washington</a:t>
            </a:r>
          </a:p>
        </p:txBody>
      </p:sp>
      <p:sp>
        <p:nvSpPr>
          <p:cNvPr id="327683" name="Rectangle 3"/>
          <p:cNvSpPr>
            <a:spLocks noGrp="1" noChangeArrowheads="1"/>
          </p:cNvSpPr>
          <p:nvPr>
            <p:ph idx="1"/>
          </p:nvPr>
        </p:nvSpPr>
        <p:spPr>
          <a:xfrm>
            <a:off x="304800" y="1905000"/>
            <a:ext cx="8756650" cy="4114800"/>
          </a:xfrm>
          <a:noFill/>
        </p:spPr>
        <p:txBody>
          <a:bodyPr>
            <a:normAutofit lnSpcReduction="10000"/>
          </a:bodyPr>
          <a:lstStyle/>
          <a:p>
            <a:r>
              <a:rPr lang="en-US" sz="2800"/>
              <a:t>Martin Luther King, Jr., delivered a moving address to an audience of more than 200,000 people. </a:t>
            </a:r>
          </a:p>
          <a:p>
            <a:r>
              <a:rPr lang="en-US" sz="2800"/>
              <a:t>His “I Have a Dream” speech—delivered in front of the giant statue of Abraham Lincoln—became famous for the way in which it expressed the ideals of the civil rights movement.</a:t>
            </a:r>
          </a:p>
          <a:p>
            <a:r>
              <a:rPr lang="en-US" sz="2800"/>
              <a:t>After President Kennedy was assassinated in November 1963, the new president, Lyndon Johnson, strongly urged the passage of the civil rights legislation as a tribute to Kennedy’s memory.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The March on Washington</a:t>
            </a:r>
          </a:p>
        </p:txBody>
      </p:sp>
      <p:sp>
        <p:nvSpPr>
          <p:cNvPr id="328707" name="Rectangle 3"/>
          <p:cNvSpPr>
            <a:spLocks noGrp="1" noChangeArrowheads="1"/>
          </p:cNvSpPr>
          <p:nvPr>
            <p:ph idx="1"/>
          </p:nvPr>
        </p:nvSpPr>
        <p:spPr/>
        <p:txBody>
          <a:bodyPr/>
          <a:lstStyle/>
          <a:p>
            <a:r>
              <a:rPr lang="en-US" sz="2800"/>
              <a:t>Over fierce opposition from Southern legislators, Johnson pushed the </a:t>
            </a:r>
            <a:r>
              <a:rPr lang="en-US" sz="2800">
                <a:hlinkClick r:id="rId2"/>
              </a:rPr>
              <a:t>Civil Rights Act of 1964</a:t>
            </a:r>
            <a:r>
              <a:rPr lang="en-US" sz="2800"/>
              <a:t> through Congress.</a:t>
            </a:r>
          </a:p>
          <a:p>
            <a:r>
              <a:rPr lang="en-US" sz="2800"/>
              <a:t>It prohibited segregation in public accommodations and discrimination in education and employment. It also gave the executive branch of government the power to enforce the act’s provisions.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Voter Registration</a:t>
            </a:r>
          </a:p>
        </p:txBody>
      </p:sp>
      <p:sp>
        <p:nvSpPr>
          <p:cNvPr id="329731" name="Rectangle 3"/>
          <p:cNvSpPr>
            <a:spLocks noGrp="1" noChangeArrowheads="1"/>
          </p:cNvSpPr>
          <p:nvPr>
            <p:ph type="body" sz="half" idx="1"/>
          </p:nvPr>
        </p:nvSpPr>
        <p:spPr>
          <a:xfrm>
            <a:off x="949325" y="1828800"/>
            <a:ext cx="3754438" cy="4114800"/>
          </a:xfrm>
          <a:noFill/>
        </p:spPr>
        <p:txBody>
          <a:bodyPr>
            <a:normAutofit fontScale="92500" lnSpcReduction="10000"/>
          </a:bodyPr>
          <a:lstStyle/>
          <a:p>
            <a:r>
              <a:rPr lang="en-US" sz="2800"/>
              <a:t>Starting in 1961, SNCC and CORE organized voter registration campaigns in the predominantly African American counties of Mississippi, Alabama, and Georgia.</a:t>
            </a:r>
          </a:p>
        </p:txBody>
      </p:sp>
      <p:pic>
        <p:nvPicPr>
          <p:cNvPr id="329733" name="Picture 5" descr="line to vote"/>
          <p:cNvPicPr>
            <a:picLocks noGrp="1" noChangeAspect="1" noChangeArrowheads="1"/>
          </p:cNvPicPr>
          <p:nvPr>
            <p:ph sz="half" idx="2"/>
          </p:nvPr>
        </p:nvPicPr>
        <p:blipFill>
          <a:blip r:embed="rId2"/>
          <a:srcRect/>
          <a:stretch>
            <a:fillRect/>
          </a:stretch>
        </p:blipFill>
        <p:spPr>
          <a:xfrm>
            <a:off x="5334000" y="2438400"/>
            <a:ext cx="2870200" cy="2287588"/>
          </a:xfrm>
          <a:noFill/>
          <a:ln/>
        </p:spPr>
      </p:pic>
      <p:sp>
        <p:nvSpPr>
          <p:cNvPr id="329734" name="Text Box 6"/>
          <p:cNvSpPr txBox="1">
            <a:spLocks noChangeArrowheads="1"/>
          </p:cNvSpPr>
          <p:nvPr/>
        </p:nvSpPr>
        <p:spPr bwMode="auto">
          <a:xfrm>
            <a:off x="5257800" y="4724400"/>
            <a:ext cx="2895600" cy="246221"/>
          </a:xfrm>
          <a:prstGeom prst="rect">
            <a:avLst/>
          </a:prstGeom>
          <a:noFill/>
          <a:ln w="9525">
            <a:noFill/>
            <a:miter lim="800000"/>
            <a:headEnd/>
            <a:tailEnd/>
          </a:ln>
          <a:effectLst/>
        </p:spPr>
        <p:txBody>
          <a:bodyPr>
            <a:spAutoFit/>
          </a:bodyPr>
          <a:lstStyle/>
          <a:p>
            <a:pPr eaLnBrk="0" hangingPunct="0">
              <a:spcBef>
                <a:spcPct val="50000"/>
              </a:spcBef>
            </a:pPr>
            <a:r>
              <a:rPr lang="en-US" sz="1000" dirty="0" smtClean="0">
                <a:solidFill>
                  <a:schemeClr val="tx2"/>
                </a:solidFill>
              </a:rPr>
              <a:t> </a:t>
            </a:r>
            <a:endParaRPr lang="en-US" sz="1000" dirty="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Voter Registration</a:t>
            </a:r>
          </a:p>
        </p:txBody>
      </p:sp>
      <p:sp>
        <p:nvSpPr>
          <p:cNvPr id="332803" name="Rectangle 3"/>
          <p:cNvSpPr>
            <a:spLocks noGrp="1" noChangeArrowheads="1"/>
          </p:cNvSpPr>
          <p:nvPr>
            <p:ph idx="1"/>
          </p:nvPr>
        </p:nvSpPr>
        <p:spPr/>
        <p:txBody>
          <a:bodyPr/>
          <a:lstStyle/>
          <a:p>
            <a:r>
              <a:rPr lang="en-US" sz="2800"/>
              <a:t>SNCC concentrated on voter registration because leaders believed that voting was a way to empower African Americans so that they could change racist policies in the South.</a:t>
            </a:r>
          </a:p>
          <a:p>
            <a:r>
              <a:rPr lang="en-US" sz="2800"/>
              <a:t>SNCC members worked to teach African Americans necessary skills, such as reading, writing, and the correct answers to the voter registration application.</a:t>
            </a:r>
          </a:p>
          <a:p>
            <a:endParaRPr 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Voter Registration</a:t>
            </a:r>
          </a:p>
        </p:txBody>
      </p:sp>
      <p:sp>
        <p:nvSpPr>
          <p:cNvPr id="330755" name="Rectangle 3"/>
          <p:cNvSpPr>
            <a:spLocks noGrp="1" noChangeArrowheads="1"/>
          </p:cNvSpPr>
          <p:nvPr>
            <p:ph idx="1"/>
          </p:nvPr>
        </p:nvSpPr>
        <p:spPr/>
        <p:txBody>
          <a:bodyPr>
            <a:normAutofit lnSpcReduction="10000"/>
          </a:bodyPr>
          <a:lstStyle/>
          <a:p>
            <a:r>
              <a:rPr lang="en-US" sz="2800" dirty="0"/>
              <a:t>These activities caused violent reactions from Mississippi’s white supremacists.</a:t>
            </a:r>
          </a:p>
          <a:p>
            <a:r>
              <a:rPr lang="en-US" sz="2800" dirty="0"/>
              <a:t>In June 1963, </a:t>
            </a:r>
            <a:r>
              <a:rPr lang="en-US" sz="2800" dirty="0" err="1">
                <a:solidFill>
                  <a:srgbClr val="FF0000"/>
                </a:solidFill>
              </a:rPr>
              <a:t>Medgar</a:t>
            </a:r>
            <a:r>
              <a:rPr lang="en-US" sz="2800" dirty="0">
                <a:solidFill>
                  <a:srgbClr val="FF0000"/>
                </a:solidFill>
              </a:rPr>
              <a:t> Evers</a:t>
            </a:r>
            <a:r>
              <a:rPr lang="en-US" sz="2800" dirty="0"/>
              <a:t>, the NAACP Mississippi field secretary, was shot and killed in front of his home.</a:t>
            </a:r>
          </a:p>
          <a:p>
            <a:r>
              <a:rPr lang="en-US" sz="2800" dirty="0"/>
              <a:t>In 1964, SNCC workers organized the Mississippi Summer Project to register African Americans to vote in the state, wanting to focus national attention on the state’s racism.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t>Voter Registration</a:t>
            </a:r>
          </a:p>
        </p:txBody>
      </p:sp>
      <p:sp>
        <p:nvSpPr>
          <p:cNvPr id="334851" name="Rectangle 3"/>
          <p:cNvSpPr>
            <a:spLocks noGrp="1" noChangeArrowheads="1"/>
          </p:cNvSpPr>
          <p:nvPr>
            <p:ph idx="1"/>
          </p:nvPr>
        </p:nvSpPr>
        <p:spPr>
          <a:xfrm>
            <a:off x="949325" y="1752600"/>
            <a:ext cx="7661275" cy="4114800"/>
          </a:xfrm>
        </p:spPr>
        <p:txBody>
          <a:bodyPr>
            <a:normAutofit fontScale="92500" lnSpcReduction="10000"/>
          </a:bodyPr>
          <a:lstStyle/>
          <a:p>
            <a:r>
              <a:rPr lang="en-US" sz="2800"/>
              <a:t>SNCC recruited Northern college students, teachers, artists, and clergy to work on the project. They believed the participation of these people would make the country concerned about discrimination and violence in Mississippi. </a:t>
            </a:r>
          </a:p>
          <a:p>
            <a:r>
              <a:rPr lang="en-US" sz="2800"/>
              <a:t>The project did receive national attention, especially after three participants—two of whom were white—disappeared in June and were later found murdered and buried near Philadelphia, Mississippi.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Voter Registration</a:t>
            </a:r>
          </a:p>
        </p:txBody>
      </p:sp>
      <p:sp>
        <p:nvSpPr>
          <p:cNvPr id="335875" name="Rectangle 3"/>
          <p:cNvSpPr>
            <a:spLocks noGrp="1" noChangeArrowheads="1"/>
          </p:cNvSpPr>
          <p:nvPr>
            <p:ph idx="1"/>
          </p:nvPr>
        </p:nvSpPr>
        <p:spPr>
          <a:xfrm>
            <a:off x="609600" y="1828800"/>
            <a:ext cx="8116888" cy="4114800"/>
          </a:xfrm>
          <a:noFill/>
        </p:spPr>
        <p:txBody>
          <a:bodyPr>
            <a:normAutofit lnSpcReduction="10000"/>
          </a:bodyPr>
          <a:lstStyle/>
          <a:p>
            <a:r>
              <a:rPr lang="en-US" sz="2800"/>
              <a:t>By the end of the summer, the project had helped thousands of African Americans attempt to register, and about one thousand actually became registered voters.</a:t>
            </a:r>
          </a:p>
          <a:p>
            <a:r>
              <a:rPr lang="en-US" sz="2800"/>
              <a:t>In early 1965, SCLC members employed a direct-action technique in a voting-rights protest initiated by SNCC in Selma, Alabama.</a:t>
            </a:r>
          </a:p>
          <a:p>
            <a:r>
              <a:rPr lang="en-US" sz="2800"/>
              <a:t>When protests at the local courthouse were unsuccessful, protesters began to march to Montgomery, the state capital.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Voter Registration</a:t>
            </a:r>
          </a:p>
        </p:txBody>
      </p:sp>
      <p:sp>
        <p:nvSpPr>
          <p:cNvPr id="336900" name="Rectangle 4"/>
          <p:cNvSpPr>
            <a:spLocks noGrp="1" noChangeArrowheads="1"/>
          </p:cNvSpPr>
          <p:nvPr>
            <p:ph type="body" sz="half" idx="1"/>
          </p:nvPr>
        </p:nvSpPr>
        <p:spPr>
          <a:xfrm>
            <a:off x="609600" y="1676400"/>
            <a:ext cx="4854575" cy="4114800"/>
          </a:xfrm>
          <a:noFill/>
        </p:spPr>
        <p:txBody>
          <a:bodyPr>
            <a:normAutofit fontScale="92500" lnSpcReduction="10000"/>
          </a:bodyPr>
          <a:lstStyle/>
          <a:p>
            <a:r>
              <a:rPr lang="en-US" sz="2800"/>
              <a:t>As marchers were leaving Selma, mounted police beat and tear-gassed them.</a:t>
            </a:r>
          </a:p>
          <a:p>
            <a:r>
              <a:rPr lang="en-US" sz="2800"/>
              <a:t>Televised scenes of the violence, called Bloody Sunday, shocked many Americans, and the resulting outrage led to a commitment to continue the </a:t>
            </a:r>
            <a:r>
              <a:rPr lang="en-US" sz="2800">
                <a:hlinkClick r:id="rId2"/>
              </a:rPr>
              <a:t>Selma March.</a:t>
            </a:r>
            <a:endParaRPr lang="en-US" sz="2800"/>
          </a:p>
        </p:txBody>
      </p:sp>
      <p:pic>
        <p:nvPicPr>
          <p:cNvPr id="336902" name="Picture 6" descr="Selma"/>
          <p:cNvPicPr>
            <a:picLocks noGrp="1" noChangeAspect="1" noChangeArrowheads="1"/>
          </p:cNvPicPr>
          <p:nvPr>
            <p:ph sz="half" idx="2"/>
          </p:nvPr>
        </p:nvPicPr>
        <p:blipFill>
          <a:blip r:embed="rId3"/>
          <a:srcRect/>
          <a:stretch>
            <a:fillRect/>
          </a:stretch>
        </p:blipFill>
        <p:spPr>
          <a:xfrm>
            <a:off x="5791200" y="1905000"/>
            <a:ext cx="3117850" cy="2535238"/>
          </a:xfrm>
          <a:noFill/>
          <a:ln/>
        </p:spPr>
      </p:pic>
      <p:sp>
        <p:nvSpPr>
          <p:cNvPr id="336903" name="Text Box 7"/>
          <p:cNvSpPr txBox="1">
            <a:spLocks noChangeArrowheads="1"/>
          </p:cNvSpPr>
          <p:nvPr/>
        </p:nvSpPr>
        <p:spPr bwMode="auto">
          <a:xfrm>
            <a:off x="5715000" y="4419600"/>
            <a:ext cx="3124200" cy="930275"/>
          </a:xfrm>
          <a:prstGeom prst="rect">
            <a:avLst/>
          </a:prstGeom>
          <a:noFill/>
          <a:ln w="9525">
            <a:noFill/>
            <a:miter lim="800000"/>
            <a:headEnd/>
            <a:tailEnd/>
          </a:ln>
          <a:effectLst/>
        </p:spPr>
        <p:txBody>
          <a:bodyPr>
            <a:spAutoFit/>
          </a:bodyPr>
          <a:lstStyle/>
          <a:p>
            <a:pPr eaLnBrk="0" hangingPunct="0">
              <a:spcBef>
                <a:spcPct val="50000"/>
              </a:spcBef>
            </a:pPr>
            <a:r>
              <a:rPr lang="en-US" sz="1000">
                <a:solidFill>
                  <a:schemeClr val="tx2"/>
                </a:solidFill>
              </a:rPr>
              <a:t>A small band of Negro teenagers </a:t>
            </a:r>
            <a:r>
              <a:rPr lang="en-US" sz="1000" b="1">
                <a:solidFill>
                  <a:schemeClr val="tx2"/>
                </a:solidFill>
              </a:rPr>
              <a:t>march</a:t>
            </a:r>
            <a:r>
              <a:rPr lang="en-US" sz="1000">
                <a:solidFill>
                  <a:schemeClr val="tx2"/>
                </a:solidFill>
              </a:rPr>
              <a:t> singing and clapping their hands for a short distance, Selma, Alabama. </a:t>
            </a:r>
          </a:p>
          <a:p>
            <a:pPr eaLnBrk="0" hangingPunct="0">
              <a:spcBef>
                <a:spcPct val="50000"/>
              </a:spcBef>
            </a:pPr>
            <a:r>
              <a:rPr lang="en-US" sz="1000">
                <a:solidFill>
                  <a:schemeClr val="tx2"/>
                </a:solidFill>
              </a:rPr>
              <a:t>Library of Congress Prints and Photographs Division Washington, D.C.; LC-USZ62-127739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t>Segregation	</a:t>
            </a:r>
          </a:p>
        </p:txBody>
      </p:sp>
      <p:sp>
        <p:nvSpPr>
          <p:cNvPr id="267268" name="Rectangle 4"/>
          <p:cNvSpPr>
            <a:spLocks noGrp="1" noChangeArrowheads="1"/>
          </p:cNvSpPr>
          <p:nvPr>
            <p:ph type="body" sz="half" idx="1"/>
          </p:nvPr>
        </p:nvSpPr>
        <p:spPr>
          <a:xfrm>
            <a:off x="533400" y="1600200"/>
            <a:ext cx="3754438" cy="4114800"/>
          </a:xfrm>
        </p:spPr>
        <p:txBody>
          <a:bodyPr>
            <a:normAutofit fontScale="92500" lnSpcReduction="20000"/>
          </a:bodyPr>
          <a:lstStyle/>
          <a:p>
            <a:r>
              <a:rPr lang="en-US" sz="2800"/>
              <a:t>Segregation became common in Southern states following the end of Reconstruction in 1877. These states began to pass local and state laws that specified certain places “For Whites Only” and others for “Colored.”</a:t>
            </a:r>
          </a:p>
        </p:txBody>
      </p:sp>
      <p:pic>
        <p:nvPicPr>
          <p:cNvPr id="267270" name="Picture 6" descr="Water Fountain"/>
          <p:cNvPicPr>
            <a:picLocks noGrp="1" noChangeAspect="1" noChangeArrowheads="1"/>
          </p:cNvPicPr>
          <p:nvPr>
            <p:ph sz="half" idx="2"/>
          </p:nvPr>
        </p:nvPicPr>
        <p:blipFill>
          <a:blip r:embed="rId2"/>
          <a:srcRect/>
          <a:stretch>
            <a:fillRect/>
          </a:stretch>
        </p:blipFill>
        <p:spPr>
          <a:xfrm>
            <a:off x="4419600" y="1524000"/>
            <a:ext cx="4387850" cy="438785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t>Voter Registration</a:t>
            </a:r>
          </a:p>
        </p:txBody>
      </p:sp>
      <p:sp>
        <p:nvSpPr>
          <p:cNvPr id="338947" name="Rectangle 3"/>
          <p:cNvSpPr>
            <a:spLocks noGrp="1" noChangeArrowheads="1"/>
          </p:cNvSpPr>
          <p:nvPr>
            <p:ph idx="1"/>
          </p:nvPr>
        </p:nvSpPr>
        <p:spPr/>
        <p:txBody>
          <a:bodyPr>
            <a:normAutofit lnSpcReduction="10000"/>
          </a:bodyPr>
          <a:lstStyle/>
          <a:p>
            <a:r>
              <a:rPr lang="en-US" sz="2800"/>
              <a:t>King and SCLC members led hundreds of people on a five-day, fifty-mile march to Montgomery.</a:t>
            </a:r>
          </a:p>
          <a:p>
            <a:r>
              <a:rPr lang="en-US" sz="2800"/>
              <a:t>The Selma March drummed up broad national support for a law to protect Southern African Americans’ right to vote.</a:t>
            </a:r>
          </a:p>
          <a:p>
            <a:r>
              <a:rPr lang="en-US" sz="2800"/>
              <a:t>President Johnson persuaded Congress to pass the </a:t>
            </a:r>
            <a:r>
              <a:rPr lang="en-US" sz="2800">
                <a:hlinkClick r:id="rId2"/>
              </a:rPr>
              <a:t>Voting Rights Act of 1965,</a:t>
            </a:r>
            <a:r>
              <a:rPr lang="en-US" sz="2800"/>
              <a:t> which suspended the use of literacy and other voter qualification tests in voter registration.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t>Voter Registration</a:t>
            </a:r>
          </a:p>
        </p:txBody>
      </p:sp>
      <p:sp>
        <p:nvSpPr>
          <p:cNvPr id="339971" name="Rectangle 3"/>
          <p:cNvSpPr>
            <a:spLocks noGrp="1" noChangeArrowheads="1"/>
          </p:cNvSpPr>
          <p:nvPr>
            <p:ph idx="1"/>
          </p:nvPr>
        </p:nvSpPr>
        <p:spPr/>
        <p:txBody>
          <a:bodyPr>
            <a:normAutofit lnSpcReduction="10000"/>
          </a:bodyPr>
          <a:lstStyle/>
          <a:p>
            <a:r>
              <a:rPr lang="en-US" sz="2800"/>
              <a:t>Over the next three years, almost one million more African Americans in the South registered to vote.</a:t>
            </a:r>
          </a:p>
          <a:p>
            <a:r>
              <a:rPr lang="en-US" sz="2800"/>
              <a:t>By 1968, African American voters had having a significant impact on Southern politics.</a:t>
            </a:r>
          </a:p>
          <a:p>
            <a:r>
              <a:rPr lang="en-US" sz="2800"/>
              <a:t>During the 1970s, African Americans were seeking and winning public offices in majority African American electoral districts.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The End of the Movement</a:t>
            </a:r>
          </a:p>
        </p:txBody>
      </p:sp>
      <p:sp>
        <p:nvSpPr>
          <p:cNvPr id="340995" name="Rectangle 3"/>
          <p:cNvSpPr>
            <a:spLocks noGrp="1" noChangeArrowheads="1"/>
          </p:cNvSpPr>
          <p:nvPr>
            <p:ph idx="1"/>
          </p:nvPr>
        </p:nvSpPr>
        <p:spPr/>
        <p:txBody>
          <a:bodyPr/>
          <a:lstStyle/>
          <a:p>
            <a:r>
              <a:rPr lang="en-US" sz="2800"/>
              <a:t>For many people the civil rights movement ended with the death of Martin Luther King, Jr. in 1968. </a:t>
            </a:r>
          </a:p>
          <a:p>
            <a:r>
              <a:rPr lang="en-US" sz="2800"/>
              <a:t>Others believe it was over after the Selma March, because there have not been any significant changes since then.</a:t>
            </a:r>
          </a:p>
          <a:p>
            <a:r>
              <a:rPr lang="en-US" sz="2800"/>
              <a:t>Still others argue the movement continues today because the goal of full equality has not yet been achieved.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Segregation</a:t>
            </a:r>
          </a:p>
        </p:txBody>
      </p:sp>
      <p:sp>
        <p:nvSpPr>
          <p:cNvPr id="269315" name="Rectangle 3"/>
          <p:cNvSpPr>
            <a:spLocks noGrp="1" noChangeArrowheads="1"/>
          </p:cNvSpPr>
          <p:nvPr>
            <p:ph type="body" sz="half" idx="1"/>
          </p:nvPr>
        </p:nvSpPr>
        <p:spPr>
          <a:xfrm>
            <a:off x="304800" y="1752600"/>
            <a:ext cx="4854575" cy="4114800"/>
          </a:xfrm>
          <a:noFill/>
        </p:spPr>
        <p:txBody>
          <a:bodyPr>
            <a:normAutofit fontScale="92500" lnSpcReduction="10000"/>
          </a:bodyPr>
          <a:lstStyle/>
          <a:p>
            <a:r>
              <a:rPr lang="en-US" sz="2800"/>
              <a:t>African Americans had separate schools, transportation, restaurants, and parks, many of which were poorly funded and inferior to those of whites.</a:t>
            </a:r>
          </a:p>
          <a:p>
            <a:r>
              <a:rPr lang="en-US" sz="2800"/>
              <a:t>Over the next 75 years, Jim Crow signs to separate the races went up in every possible place.</a:t>
            </a:r>
          </a:p>
        </p:txBody>
      </p:sp>
      <p:pic>
        <p:nvPicPr>
          <p:cNvPr id="269317" name="Picture 5" descr="Segregation"/>
          <p:cNvPicPr>
            <a:picLocks noGrp="1" noChangeAspect="1" noChangeArrowheads="1"/>
          </p:cNvPicPr>
          <p:nvPr>
            <p:ph sz="half" idx="2"/>
          </p:nvPr>
        </p:nvPicPr>
        <p:blipFill>
          <a:blip r:embed="rId2"/>
          <a:srcRect/>
          <a:stretch>
            <a:fillRect/>
          </a:stretch>
        </p:blipFill>
        <p:spPr>
          <a:xfrm>
            <a:off x="5257800" y="1752600"/>
            <a:ext cx="3656013" cy="3656013"/>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Segregation</a:t>
            </a:r>
          </a:p>
        </p:txBody>
      </p:sp>
      <p:sp>
        <p:nvSpPr>
          <p:cNvPr id="270339" name="Rectangle 3"/>
          <p:cNvSpPr>
            <a:spLocks noGrp="1" noChangeArrowheads="1"/>
          </p:cNvSpPr>
          <p:nvPr>
            <p:ph idx="1"/>
          </p:nvPr>
        </p:nvSpPr>
        <p:spPr/>
        <p:txBody>
          <a:bodyPr>
            <a:normAutofit lnSpcReduction="10000"/>
          </a:bodyPr>
          <a:lstStyle/>
          <a:p>
            <a:r>
              <a:rPr lang="en-US" sz="2800" dirty="0"/>
              <a:t>The system of segregation also included the denial of voting rights, known as</a:t>
            </a:r>
            <a:r>
              <a:rPr lang="en-US" sz="2800" dirty="0">
                <a:solidFill>
                  <a:srgbClr val="FF0000"/>
                </a:solidFill>
              </a:rPr>
              <a:t> disenfranchisement</a:t>
            </a:r>
            <a:r>
              <a:rPr lang="en-US" sz="2800" dirty="0"/>
              <a:t>.</a:t>
            </a:r>
          </a:p>
          <a:p>
            <a:r>
              <a:rPr lang="en-US" sz="2800" dirty="0"/>
              <a:t>Between 1890 and 1910, all Southern states passed laws imposing requirements for voting. These were used to prevent African Americans from voting, in spite of the Fifteenth Amendment to the Constitution of the United States, which had been designed to protect African American voting rights.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Segregation</a:t>
            </a:r>
          </a:p>
        </p:txBody>
      </p:sp>
      <p:sp>
        <p:nvSpPr>
          <p:cNvPr id="271363" name="Rectangle 3"/>
          <p:cNvSpPr>
            <a:spLocks noGrp="1" noChangeArrowheads="1"/>
          </p:cNvSpPr>
          <p:nvPr>
            <p:ph idx="1"/>
          </p:nvPr>
        </p:nvSpPr>
        <p:spPr/>
        <p:txBody>
          <a:bodyPr/>
          <a:lstStyle/>
          <a:p>
            <a:r>
              <a:rPr lang="en-US" sz="2800"/>
              <a:t>The voting requirements included the ability to read and write, which disqualified many African Americans who had not had access to education; property ownership, which excluded most African Americans, and paying a poll tax, which prevented most Southern African Americans from voting because they could not afford 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Segregation</a:t>
            </a:r>
          </a:p>
        </p:txBody>
      </p:sp>
      <p:sp>
        <p:nvSpPr>
          <p:cNvPr id="272387" name="Rectangle 3"/>
          <p:cNvSpPr>
            <a:spLocks noGrp="1" noChangeArrowheads="1"/>
          </p:cNvSpPr>
          <p:nvPr>
            <p:ph idx="1"/>
          </p:nvPr>
        </p:nvSpPr>
        <p:spPr>
          <a:xfrm>
            <a:off x="949325" y="1676400"/>
            <a:ext cx="7661275" cy="4114800"/>
          </a:xfrm>
        </p:spPr>
        <p:txBody>
          <a:bodyPr>
            <a:normAutofit fontScale="92500" lnSpcReduction="10000"/>
          </a:bodyPr>
          <a:lstStyle/>
          <a:p>
            <a:r>
              <a:rPr lang="en-US" sz="2800"/>
              <a:t>Conditions for African Americans</a:t>
            </a:r>
            <a:r>
              <a:rPr lang="en-US"/>
              <a:t> </a:t>
            </a:r>
            <a:r>
              <a:rPr lang="en-US" sz="2800"/>
              <a:t>in the Northern states were somewhat better, though up to 1910 only ten percent of African Americans lived in the North.</a:t>
            </a:r>
          </a:p>
          <a:p>
            <a:r>
              <a:rPr lang="en-US" sz="2800"/>
              <a:t>Segregated facilities were not as common in the North, but African Americans were usually denied entrance to the best hotels and restaurants.</a:t>
            </a:r>
          </a:p>
          <a:p>
            <a:r>
              <a:rPr lang="en-US" sz="2800"/>
              <a:t>African Americans were usually free to vote in the North.</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1172</TotalTime>
  <Words>2937</Words>
  <Application>Microsoft PowerPoint</Application>
  <PresentationFormat>On-screen Show (4:3)</PresentationFormat>
  <Paragraphs>172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Technic</vt:lpstr>
      <vt:lpstr>The Civil Rights Movement</vt:lpstr>
      <vt:lpstr>Segregation </vt:lpstr>
      <vt:lpstr>Slide 3</vt:lpstr>
      <vt:lpstr>Segregation</vt:lpstr>
      <vt:lpstr>Segregation </vt:lpstr>
      <vt:lpstr>Segregation</vt:lpstr>
      <vt:lpstr>Segregation</vt:lpstr>
      <vt:lpstr>Segregation</vt:lpstr>
      <vt:lpstr>Segregation</vt:lpstr>
      <vt:lpstr>Segregation</vt:lpstr>
      <vt:lpstr>Segregation</vt:lpstr>
      <vt:lpstr>Segregation</vt:lpstr>
      <vt:lpstr>Segregation</vt:lpstr>
      <vt:lpstr>Segregation</vt:lpstr>
      <vt:lpstr>Segregation</vt:lpstr>
      <vt:lpstr>School Desegregation</vt:lpstr>
      <vt:lpstr>School Desegregation</vt:lpstr>
      <vt:lpstr>School Desegregation</vt:lpstr>
      <vt:lpstr>School Desegregation</vt:lpstr>
      <vt:lpstr>School Desegregation</vt:lpstr>
      <vt:lpstr>School Desegregation</vt:lpstr>
      <vt:lpstr>School Desegregation</vt:lpstr>
      <vt:lpstr>The Montgomery Bus Boycott</vt:lpstr>
      <vt:lpstr>The Montgomery Bus Boycott</vt:lpstr>
      <vt:lpstr>The Montgomery Bus Boycott</vt:lpstr>
      <vt:lpstr>The Montgomery Bus Boycott</vt:lpstr>
      <vt:lpstr>The Montgomery Bus Boycott</vt:lpstr>
      <vt:lpstr>The Montgomery Bus Boycott</vt:lpstr>
      <vt:lpstr>Sit-Ins</vt:lpstr>
      <vt:lpstr>Sit-Ins </vt:lpstr>
      <vt:lpstr>Sit-Ins </vt:lpstr>
      <vt:lpstr>Sit-Ins</vt:lpstr>
      <vt:lpstr>Freedom Riders</vt:lpstr>
      <vt:lpstr>Freedom Riders</vt:lpstr>
      <vt:lpstr>Freedom Riders</vt:lpstr>
      <vt:lpstr>Freedom Riders</vt:lpstr>
      <vt:lpstr>Desegregating Southern Universities</vt:lpstr>
      <vt:lpstr>Desegregating Southern Universities</vt:lpstr>
      <vt:lpstr>Desegregating Southern Universities</vt:lpstr>
      <vt:lpstr>The March on Washington</vt:lpstr>
      <vt:lpstr>The March on Washington</vt:lpstr>
      <vt:lpstr>The March on Washington</vt:lpstr>
      <vt:lpstr>The March on Washington</vt:lpstr>
      <vt:lpstr>Voter Registration</vt:lpstr>
      <vt:lpstr>Voter Registration</vt:lpstr>
      <vt:lpstr>Voter Registration</vt:lpstr>
      <vt:lpstr>Voter Registration</vt:lpstr>
      <vt:lpstr>Voter Registration</vt:lpstr>
      <vt:lpstr>Voter Registration</vt:lpstr>
      <vt:lpstr>Voter Registration</vt:lpstr>
      <vt:lpstr>Voter Registration</vt:lpstr>
      <vt:lpstr>The End of the Movement</vt:lpstr>
    </vt:vector>
  </TitlesOfParts>
  <Company>MCGRAW-HILL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SEG</dc:creator>
  <cp:lastModifiedBy>wcasd</cp:lastModifiedBy>
  <cp:revision>125</cp:revision>
  <dcterms:created xsi:type="dcterms:W3CDTF">2003-01-09T19:18:31Z</dcterms:created>
  <dcterms:modified xsi:type="dcterms:W3CDTF">2009-04-30T17:22:54Z</dcterms:modified>
</cp:coreProperties>
</file>